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8"/>
  </p:notesMasterIdLst>
  <p:sldIdLst>
    <p:sldId id="310" r:id="rId3"/>
    <p:sldId id="400" r:id="rId4"/>
    <p:sldId id="399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50" r:id="rId13"/>
    <p:sldId id="381" r:id="rId14"/>
    <p:sldId id="351" r:id="rId15"/>
    <p:sldId id="383" r:id="rId16"/>
    <p:sldId id="384" r:id="rId17"/>
    <p:sldId id="311" r:id="rId18"/>
    <p:sldId id="374" r:id="rId19"/>
    <p:sldId id="313" r:id="rId20"/>
    <p:sldId id="314" r:id="rId21"/>
    <p:sldId id="315" r:id="rId22"/>
    <p:sldId id="375" r:id="rId23"/>
    <p:sldId id="376" r:id="rId24"/>
    <p:sldId id="389" r:id="rId25"/>
    <p:sldId id="318" r:id="rId26"/>
    <p:sldId id="319" r:id="rId27"/>
    <p:sldId id="390" r:id="rId28"/>
    <p:sldId id="385" r:id="rId29"/>
    <p:sldId id="391" r:id="rId30"/>
    <p:sldId id="321" r:id="rId31"/>
    <p:sldId id="386" r:id="rId32"/>
    <p:sldId id="387" r:id="rId33"/>
    <p:sldId id="388" r:id="rId34"/>
    <p:sldId id="359" r:id="rId35"/>
    <p:sldId id="360" r:id="rId36"/>
    <p:sldId id="401" r:id="rId3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85" autoAdjust="0"/>
    <p:restoredTop sz="94660"/>
  </p:normalViewPr>
  <p:slideViewPr>
    <p:cSldViewPr>
      <p:cViewPr>
        <p:scale>
          <a:sx n="100" d="100"/>
          <a:sy n="100" d="100"/>
        </p:scale>
        <p:origin x="-28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18F44-C9DD-4742-8BCA-FE487FAC301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27D3-3129-47E7-93EA-18E6AD180912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0232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88837D-327F-4576-A5E0-C73A40FD75FC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solidFill>
            <a:srgbClr val="FFFFFF"/>
          </a:solidFill>
          <a:ln cap="flat"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57" tIns="46029" rIns="92057" bIns="46029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D05F5-9882-45FC-BE5D-1E8AA9596C04}" type="slidenum">
              <a:rPr lang="en-US" altLang="en-US" smtClean="0">
                <a:latin typeface="Times New Roman" pitchFamily="18" charset="0"/>
              </a:rPr>
              <a:pPr/>
              <a:t>19</a:t>
            </a:fld>
            <a:endParaRPr lang="en-US" altLang="en-US" dirty="0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ChangeArrowheads="1"/>
          </p:cNvSpPr>
          <p:nvPr/>
        </p:nvSpPr>
        <p:spPr bwMode="auto">
          <a:xfrm>
            <a:off x="3885011" y="1"/>
            <a:ext cx="2972990" cy="45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endParaRPr lang="en-GB" dirty="0"/>
          </a:p>
        </p:txBody>
      </p:sp>
      <p:sp>
        <p:nvSpPr>
          <p:cNvPr id="84996" name="Rectangle 3"/>
          <p:cNvSpPr>
            <a:spLocks noChangeArrowheads="1"/>
          </p:cNvSpPr>
          <p:nvPr/>
        </p:nvSpPr>
        <p:spPr bwMode="auto">
          <a:xfrm>
            <a:off x="3885011" y="8684685"/>
            <a:ext cx="2972990" cy="45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/>
            <a:r>
              <a:rPr lang="en-US" altLang="en-US" sz="1000" dirty="0">
                <a:latin typeface="Times New Roman" pitchFamily="18" charset="0"/>
              </a:rPr>
              <a:t>25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-1190" y="8684685"/>
            <a:ext cx="2971801" cy="45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endParaRPr lang="en-GB" dirty="0"/>
          </a:p>
        </p:txBody>
      </p:sp>
      <p:sp>
        <p:nvSpPr>
          <p:cNvPr id="84998" name="Rectangle 5"/>
          <p:cNvSpPr>
            <a:spLocks noChangeArrowheads="1"/>
          </p:cNvSpPr>
          <p:nvPr/>
        </p:nvSpPr>
        <p:spPr bwMode="auto">
          <a:xfrm>
            <a:off x="-1190" y="1"/>
            <a:ext cx="2971801" cy="45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endParaRPr lang="en-GB" dirty="0"/>
          </a:p>
        </p:txBody>
      </p:sp>
      <p:sp>
        <p:nvSpPr>
          <p:cNvPr id="84999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 cap="flat"/>
        </p:spPr>
      </p:sp>
      <p:sp>
        <p:nvSpPr>
          <p:cNvPr id="85000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57" tIns="46029" rIns="92057" bIns="46029"/>
          <a:lstStyle/>
          <a:p>
            <a:endParaRPr lang="en-US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7E9FB2-54FE-4F97-B38B-E91DC0226E53}" type="slidenum">
              <a:rPr lang="en-US" altLang="en-US" smtClean="0">
                <a:latin typeface="Times New Roman" pitchFamily="18" charset="0"/>
              </a:rPr>
              <a:pPr/>
              <a:t>24</a:t>
            </a:fld>
            <a:endParaRPr lang="en-US" altLang="en-US" dirty="0" smtClean="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ChangeArrowheads="1"/>
          </p:cNvSpPr>
          <p:nvPr/>
        </p:nvSpPr>
        <p:spPr bwMode="auto">
          <a:xfrm>
            <a:off x="3885011" y="1"/>
            <a:ext cx="2972990" cy="45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endParaRPr lang="en-GB" dirty="0"/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3885011" y="8684685"/>
            <a:ext cx="2972990" cy="45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/>
            <a:r>
              <a:rPr lang="en-US" altLang="en-US" sz="1000" dirty="0">
                <a:latin typeface="Times New Roman" pitchFamily="18" charset="0"/>
              </a:rPr>
              <a:t>29</a:t>
            </a:r>
          </a:p>
        </p:txBody>
      </p:sp>
      <p:sp>
        <p:nvSpPr>
          <p:cNvPr id="87045" name="Rectangle 4"/>
          <p:cNvSpPr>
            <a:spLocks noChangeArrowheads="1"/>
          </p:cNvSpPr>
          <p:nvPr/>
        </p:nvSpPr>
        <p:spPr bwMode="auto">
          <a:xfrm>
            <a:off x="-1190" y="8684685"/>
            <a:ext cx="2971801" cy="45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endParaRPr lang="en-GB" dirty="0"/>
          </a:p>
        </p:txBody>
      </p:sp>
      <p:sp>
        <p:nvSpPr>
          <p:cNvPr id="87046" name="Rectangle 5"/>
          <p:cNvSpPr>
            <a:spLocks noChangeArrowheads="1"/>
          </p:cNvSpPr>
          <p:nvPr/>
        </p:nvSpPr>
        <p:spPr bwMode="auto">
          <a:xfrm>
            <a:off x="-1190" y="1"/>
            <a:ext cx="2971801" cy="45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endParaRPr lang="en-GB" dirty="0"/>
          </a:p>
        </p:txBody>
      </p:sp>
      <p:sp>
        <p:nvSpPr>
          <p:cNvPr id="87047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 cap="flat"/>
        </p:spPr>
      </p:sp>
      <p:sp>
        <p:nvSpPr>
          <p:cNvPr id="87048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57" tIns="46029" rIns="92057" bIns="46029"/>
          <a:lstStyle/>
          <a:p>
            <a:endParaRPr lang="en-US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025EAC-AF9C-4B6B-A2AA-64838DBCDEFF}" type="slidenum">
              <a:rPr lang="en-US" altLang="en-US" smtClean="0">
                <a:latin typeface="Times New Roman" pitchFamily="18" charset="0"/>
              </a:rPr>
              <a:pPr/>
              <a:t>29</a:t>
            </a:fld>
            <a:endParaRPr lang="en-US" altLang="en-US" dirty="0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ChangeArrowheads="1"/>
          </p:cNvSpPr>
          <p:nvPr/>
        </p:nvSpPr>
        <p:spPr bwMode="auto">
          <a:xfrm>
            <a:off x="3885011" y="1"/>
            <a:ext cx="2972990" cy="45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endParaRPr lang="en-GB" dirty="0"/>
          </a:p>
        </p:txBody>
      </p:sp>
      <p:sp>
        <p:nvSpPr>
          <p:cNvPr id="93188" name="Rectangle 3"/>
          <p:cNvSpPr>
            <a:spLocks noChangeArrowheads="1"/>
          </p:cNvSpPr>
          <p:nvPr/>
        </p:nvSpPr>
        <p:spPr bwMode="auto">
          <a:xfrm>
            <a:off x="3885011" y="8684685"/>
            <a:ext cx="2972990" cy="45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/>
            <a:r>
              <a:rPr lang="en-US" altLang="en-US" sz="1000" dirty="0">
                <a:latin typeface="Times New Roman" pitchFamily="18" charset="0"/>
              </a:rPr>
              <a:t>30</a:t>
            </a:r>
          </a:p>
        </p:txBody>
      </p:sp>
      <p:sp>
        <p:nvSpPr>
          <p:cNvPr id="93189" name="Rectangle 4"/>
          <p:cNvSpPr>
            <a:spLocks noChangeArrowheads="1"/>
          </p:cNvSpPr>
          <p:nvPr/>
        </p:nvSpPr>
        <p:spPr bwMode="auto">
          <a:xfrm>
            <a:off x="-1190" y="8684685"/>
            <a:ext cx="2971801" cy="45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endParaRPr lang="en-GB" dirty="0"/>
          </a:p>
        </p:txBody>
      </p:sp>
      <p:sp>
        <p:nvSpPr>
          <p:cNvPr id="93190" name="Rectangle 5"/>
          <p:cNvSpPr>
            <a:spLocks noChangeArrowheads="1"/>
          </p:cNvSpPr>
          <p:nvPr/>
        </p:nvSpPr>
        <p:spPr bwMode="auto">
          <a:xfrm>
            <a:off x="-1190" y="1"/>
            <a:ext cx="2971801" cy="45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endParaRPr lang="en-GB" dirty="0"/>
          </a:p>
        </p:txBody>
      </p:sp>
      <p:sp>
        <p:nvSpPr>
          <p:cNvPr id="93191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 cap="flat"/>
        </p:spPr>
      </p:sp>
      <p:sp>
        <p:nvSpPr>
          <p:cNvPr id="93192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57" tIns="46029" rIns="92057" bIns="46029"/>
          <a:lstStyle/>
          <a:p>
            <a:endParaRPr lang="en-US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485DF5-CC95-4A4B-89AC-332D5342D0B0}" type="slidenum">
              <a:rPr lang="en-IE"/>
              <a:pPr/>
              <a:t>33</a:t>
            </a:fld>
            <a:endParaRPr lang="en-IE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485DF5-CC95-4A4B-89AC-332D5342D0B0}" type="slidenum">
              <a:rPr lang="en-IE"/>
              <a:pPr/>
              <a:t>34</a:t>
            </a:fld>
            <a:endParaRPr lang="en-IE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485DF5-CC95-4A4B-89AC-332D5342D0B0}" type="slidenum">
              <a:rPr lang="en-IE"/>
              <a:pPr/>
              <a:t>35</a:t>
            </a:fld>
            <a:endParaRPr lang="en-IE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AFC35F0-7B9D-4B2A-B4E5-5E0D0C447D7F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A279ECBF-9E54-4A7F-AA73-7E6B4AB7EEFF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B2B5A-BA41-40C0-A4CB-47F0844EA1E5}" type="datetimeFigureOut">
              <a:rPr lang="tr-TR" smtClean="0"/>
              <a:pPr/>
              <a:t>26.03.2023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23136-0D0E-48C6-ADE9-2AAB9694BB21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Econ 100</a:t>
            </a:r>
            <a:br>
              <a:rPr smtClean="0"/>
            </a:br>
            <a:r>
              <a:rPr smtClean="0"/>
              <a:t>Principles of Economics</a:t>
            </a:r>
            <a:endParaRPr lang="tr-TR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10</a:t>
            </a:r>
          </a:p>
          <a:p>
            <a:r>
              <a:rPr lang="en-US" dirty="0" smtClean="0"/>
              <a:t>March </a:t>
            </a:r>
            <a:r>
              <a:rPr lang="tr-TR" dirty="0" smtClean="0"/>
              <a:t>29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1"/>
          <p:cNvSpPr>
            <a:spLocks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914400"/>
            <a:endParaRPr lang="tr-TR" sz="2400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85775"/>
            <a:ext cx="8229600" cy="1143000"/>
          </a:xfrm>
        </p:spPr>
        <p:txBody>
          <a:bodyPr anchor="ctr"/>
          <a:lstStyle/>
          <a:p>
            <a:pPr algn="ctr" defTabSz="914400"/>
            <a:r>
              <a:rPr lang="tr-TR" sz="2800" dirty="0" err="1" smtClean="0"/>
              <a:t>Question</a:t>
            </a:r>
            <a:r>
              <a:rPr lang="en-US" sz="2800" dirty="0" smtClean="0"/>
              <a:t> #1</a:t>
            </a:r>
            <a:r>
              <a:rPr lang="tr-TR" sz="2800" dirty="0" smtClean="0"/>
              <a:t>:  </a:t>
            </a:r>
            <a:r>
              <a:rPr lang="tr-TR" sz="2800" dirty="0" err="1"/>
              <a:t>What</a:t>
            </a:r>
            <a:r>
              <a:rPr lang="tr-TR" sz="2800" dirty="0"/>
              <a:t> is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effect</a:t>
            </a:r>
            <a:r>
              <a:rPr lang="tr-TR" sz="2800" dirty="0"/>
              <a:t> of </a:t>
            </a:r>
            <a:r>
              <a:rPr lang="tr-TR" sz="2800" dirty="0" err="1"/>
              <a:t>these</a:t>
            </a:r>
            <a:r>
              <a:rPr lang="tr-TR" sz="2800" dirty="0"/>
              <a:t> </a:t>
            </a:r>
            <a:r>
              <a:rPr lang="tr-TR" sz="2800" dirty="0" err="1"/>
              <a:t>events</a:t>
            </a:r>
            <a:r>
              <a:rPr lang="tr-TR" sz="2800" dirty="0"/>
              <a:t> on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demand</a:t>
            </a:r>
            <a:r>
              <a:rPr lang="tr-TR" sz="2800" dirty="0"/>
              <a:t> </a:t>
            </a:r>
            <a:r>
              <a:rPr lang="tr-TR" sz="2800" dirty="0" err="1"/>
              <a:t>for</a:t>
            </a:r>
            <a:r>
              <a:rPr lang="tr-TR" sz="2800" dirty="0"/>
              <a:t> </a:t>
            </a:r>
            <a:r>
              <a:rPr lang="tr-TR" sz="2800" dirty="0" err="1"/>
              <a:t>small</a:t>
            </a:r>
            <a:r>
              <a:rPr lang="tr-TR" sz="2800" dirty="0"/>
              <a:t> </a:t>
            </a:r>
            <a:r>
              <a:rPr lang="tr-TR" sz="2800" dirty="0" err="1"/>
              <a:t>cars</a:t>
            </a:r>
            <a:r>
              <a:rPr lang="tr-TR" sz="2800" dirty="0"/>
              <a:t>? </a:t>
            </a:r>
            <a:endParaRPr lang="tr-TR" dirty="0"/>
          </a:p>
        </p:txBody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xfrm>
            <a:off x="250825" y="1987550"/>
            <a:ext cx="8640763" cy="3889375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385763" indent="-385763">
              <a:spcBef>
                <a:spcPts val="300"/>
              </a:spcBef>
              <a:buFont typeface="ArialMT" charset="0"/>
              <a:buAutoNum type="arabicPeriod"/>
            </a:pPr>
            <a:r>
              <a:rPr lang="tr-TR">
                <a:latin typeface="Helvetica" charset="0"/>
                <a:sym typeface="Helvetica" charset="0"/>
              </a:rPr>
              <a:t>Small cars become more fashionable.</a:t>
            </a:r>
          </a:p>
          <a:p>
            <a:pPr marL="385763" indent="-385763">
              <a:spcBef>
                <a:spcPts val="300"/>
              </a:spcBef>
              <a:buFont typeface="ArialMT" charset="0"/>
              <a:buAutoNum type="arabicPeriod"/>
            </a:pPr>
            <a:r>
              <a:rPr lang="tr-TR">
                <a:latin typeface="Helvetica" charset="0"/>
                <a:sym typeface="Helvetica" charset="0"/>
              </a:rPr>
              <a:t>The price of large cars rises (the price of small ones is the same).</a:t>
            </a:r>
          </a:p>
          <a:p>
            <a:pPr marL="385763" indent="-385763">
              <a:spcBef>
                <a:spcPts val="300"/>
              </a:spcBef>
              <a:buFont typeface="ArialMT" charset="0"/>
              <a:buAutoNum type="arabicPeriod"/>
            </a:pPr>
            <a:r>
              <a:rPr lang="tr-TR">
                <a:latin typeface="Helvetica" charset="0"/>
                <a:sym typeface="Helvetica" charset="0"/>
              </a:rPr>
              <a:t>Income declines (small cars are an inferior good).</a:t>
            </a:r>
          </a:p>
          <a:p>
            <a:pPr marL="385763" indent="-385763">
              <a:spcBef>
                <a:spcPts val="300"/>
              </a:spcBef>
              <a:buFont typeface="ArialMT" charset="0"/>
              <a:buAutoNum type="arabicPeriod"/>
            </a:pPr>
            <a:r>
              <a:rPr lang="tr-TR">
                <a:latin typeface="Helvetica" charset="0"/>
                <a:sym typeface="Helvetica" charset="0"/>
              </a:rPr>
              <a:t>A big decrease in the price of gasoline.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02629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very typical exercise on demand</a:t>
            </a:r>
            <a:endParaRPr lang="tr-T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/>
              <a:t>Draw the market demand curve for running shoes. (Do not bother with specific numbers, just draw a demand curve using the price and quantity axes.)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/>
              <a:t>Choose a price (say </a:t>
            </a:r>
            <a:r>
              <a:rPr lang="en-US" sz="2400" i="1" dirty="0" smtClean="0"/>
              <a:t>P</a:t>
            </a:r>
            <a:r>
              <a:rPr lang="en-US" sz="2400" i="1" baseline="30000" dirty="0" smtClean="0"/>
              <a:t>O</a:t>
            </a:r>
            <a:r>
              <a:rPr lang="en-US" sz="2400" dirty="0" smtClean="0"/>
              <a:t>) and label the quantity demanded (</a:t>
            </a:r>
            <a:r>
              <a:rPr lang="en-US" sz="2400" i="1" dirty="0" smtClean="0"/>
              <a:t>Q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) at that price.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/>
              <a:t>Draw a new demand curve that shows a smaller quantity demanded (</a:t>
            </a:r>
            <a:r>
              <a:rPr lang="en-US" sz="2400" i="1" dirty="0" smtClean="0"/>
              <a:t>Q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) at price </a:t>
            </a:r>
            <a:r>
              <a:rPr lang="en-US" sz="2400" i="1" dirty="0" smtClean="0"/>
              <a:t>P</a:t>
            </a:r>
            <a:r>
              <a:rPr lang="en-US" sz="2400" i="1" baseline="30000" dirty="0" smtClean="0"/>
              <a:t>O</a:t>
            </a:r>
            <a:r>
              <a:rPr lang="en-US" sz="2400" dirty="0" smtClean="0"/>
              <a:t>. 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/>
              <a:t>Give three reasons that could account for this decrease in demand.</a:t>
            </a:r>
            <a:endParaRPr lang="tr-T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answer</a:t>
            </a:r>
            <a:endParaRPr lang="tr-TR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"/>
          </p:nvPr>
        </p:nvSpPr>
        <p:spPr>
          <a:xfrm>
            <a:off x="6084168" y="1600200"/>
            <a:ext cx="2602632" cy="4525963"/>
          </a:xfrm>
        </p:spPr>
        <p:txBody>
          <a:bodyPr/>
          <a:lstStyle/>
          <a:p>
            <a:r>
              <a:rPr lang="en-US" dirty="0" smtClean="0"/>
              <a:t>Income</a:t>
            </a:r>
          </a:p>
          <a:p>
            <a:r>
              <a:rPr lang="en-US" dirty="0" smtClean="0"/>
              <a:t>Price</a:t>
            </a:r>
          </a:p>
          <a:p>
            <a:r>
              <a:rPr lang="en-US" dirty="0" smtClean="0"/>
              <a:t>Taste</a:t>
            </a:r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32462"/>
          <a:stretch>
            <a:fillRect/>
          </a:stretch>
        </p:blipFill>
        <p:spPr bwMode="auto">
          <a:xfrm>
            <a:off x="671513" y="1238250"/>
            <a:ext cx="5268639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15816" y="5373216"/>
            <a:ext cx="2520280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Q2                 Q1</a:t>
            </a:r>
            <a:endParaRPr lang="tr-TR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115616" y="17728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PRICE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5868144" y="508518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QUANTITY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3"/>
          <p:cNvSpPr>
            <a:spLocks noChangeShapeType="1"/>
          </p:cNvSpPr>
          <p:nvPr/>
        </p:nvSpPr>
        <p:spPr bwMode="auto">
          <a:xfrm>
            <a:off x="1981200" y="1828800"/>
            <a:ext cx="0" cy="434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23555" name="Line 4"/>
          <p:cNvSpPr>
            <a:spLocks noChangeShapeType="1"/>
          </p:cNvSpPr>
          <p:nvPr/>
        </p:nvSpPr>
        <p:spPr bwMode="auto">
          <a:xfrm>
            <a:off x="1981200" y="6172200"/>
            <a:ext cx="533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23556" name="Line 5"/>
          <p:cNvSpPr>
            <a:spLocks noChangeShapeType="1"/>
          </p:cNvSpPr>
          <p:nvPr/>
        </p:nvSpPr>
        <p:spPr bwMode="auto">
          <a:xfrm>
            <a:off x="1979712" y="2204864"/>
            <a:ext cx="4589728" cy="3957498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23557" name="Oval 6"/>
          <p:cNvSpPr>
            <a:spLocks noChangeArrowheads="1"/>
          </p:cNvSpPr>
          <p:nvPr/>
        </p:nvSpPr>
        <p:spPr bwMode="auto">
          <a:xfrm>
            <a:off x="6477000" y="6096000"/>
            <a:ext cx="152400" cy="1524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1905000" y="2133600"/>
            <a:ext cx="152400" cy="1524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3562" name="Text Box 11"/>
          <p:cNvSpPr txBox="1">
            <a:spLocks noChangeArrowheads="1"/>
          </p:cNvSpPr>
          <p:nvPr/>
        </p:nvSpPr>
        <p:spPr bwMode="auto">
          <a:xfrm>
            <a:off x="1143000" y="3886200"/>
            <a:ext cx="762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 smtClean="0">
                <a:latin typeface="Tahoma" charset="0"/>
              </a:rPr>
              <a:t>P</a:t>
            </a:r>
            <a:r>
              <a:rPr lang="en-US" altLang="en-US" sz="2000" b="1" baseline="30000" dirty="0" smtClean="0">
                <a:latin typeface="Tahoma" charset="0"/>
              </a:rPr>
              <a:t>O</a:t>
            </a:r>
            <a:endParaRPr lang="en-US" altLang="en-US" sz="2000" b="1" i="0" baseline="30000" dirty="0">
              <a:latin typeface="Tahoma" charset="0"/>
            </a:endParaRPr>
          </a:p>
        </p:txBody>
      </p:sp>
      <p:sp>
        <p:nvSpPr>
          <p:cNvPr id="23570" name="Text Box 19"/>
          <p:cNvSpPr txBox="1">
            <a:spLocks noChangeArrowheads="1"/>
          </p:cNvSpPr>
          <p:nvPr/>
        </p:nvSpPr>
        <p:spPr bwMode="auto">
          <a:xfrm>
            <a:off x="4038600" y="6172200"/>
            <a:ext cx="60540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 smtClean="0">
                <a:latin typeface="Tahoma" charset="0"/>
              </a:rPr>
              <a:t>Q</a:t>
            </a:r>
            <a:r>
              <a:rPr lang="en-US" altLang="en-US" sz="2000" b="1" baseline="-25000" dirty="0" smtClean="0">
                <a:latin typeface="Tahoma" charset="0"/>
              </a:rPr>
              <a:t>2</a:t>
            </a:r>
            <a:endParaRPr lang="en-US" altLang="en-US" sz="2000" b="1" i="0" baseline="-25000" dirty="0">
              <a:latin typeface="Tahoma" charset="0"/>
            </a:endParaRPr>
          </a:p>
        </p:txBody>
      </p:sp>
      <p:sp>
        <p:nvSpPr>
          <p:cNvPr id="23576" name="Text Box 25"/>
          <p:cNvSpPr txBox="1">
            <a:spLocks noChangeArrowheads="1"/>
          </p:cNvSpPr>
          <p:nvPr/>
        </p:nvSpPr>
        <p:spPr bwMode="auto">
          <a:xfrm>
            <a:off x="5943600" y="6172200"/>
            <a:ext cx="572616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i="0" dirty="0" smtClean="0">
                <a:latin typeface="Tahoma" charset="0"/>
              </a:rPr>
              <a:t>Q</a:t>
            </a:r>
            <a:r>
              <a:rPr lang="en-US" altLang="en-US" sz="2000" b="1" i="0" baseline="-25000" dirty="0" smtClean="0">
                <a:latin typeface="Tahoma" charset="0"/>
              </a:rPr>
              <a:t>1</a:t>
            </a:r>
            <a:endParaRPr lang="en-US" altLang="en-US" sz="2000" b="1" i="0" baseline="-25000" dirty="0">
              <a:latin typeface="Tahoma" charset="0"/>
            </a:endParaRPr>
          </a:p>
        </p:txBody>
      </p:sp>
      <p:sp>
        <p:nvSpPr>
          <p:cNvPr id="23577" name="Text Box 26"/>
          <p:cNvSpPr txBox="1">
            <a:spLocks noChangeArrowheads="1"/>
          </p:cNvSpPr>
          <p:nvPr/>
        </p:nvSpPr>
        <p:spPr bwMode="auto">
          <a:xfrm>
            <a:off x="381000" y="1196752"/>
            <a:ext cx="1886744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b="1" i="0" dirty="0">
                <a:solidFill>
                  <a:srgbClr val="0000CC"/>
                </a:solidFill>
                <a:latin typeface="Tahoma" charset="0"/>
              </a:rPr>
              <a:t>Price of </a:t>
            </a:r>
            <a:r>
              <a:rPr lang="en-US" altLang="en-US" sz="1800" b="1" i="0" dirty="0" smtClean="0">
                <a:solidFill>
                  <a:srgbClr val="0000CC"/>
                </a:solidFill>
                <a:latin typeface="Tahoma" charset="0"/>
              </a:rPr>
              <a:t>running shoes</a:t>
            </a:r>
            <a:endParaRPr lang="en-US" altLang="en-US" sz="1800" b="1" i="0" dirty="0">
              <a:solidFill>
                <a:srgbClr val="0000CC"/>
              </a:solidFill>
              <a:latin typeface="Tahoma" charset="0"/>
            </a:endParaRPr>
          </a:p>
        </p:txBody>
      </p:sp>
      <p:sp>
        <p:nvSpPr>
          <p:cNvPr id="23578" name="Text Box 27"/>
          <p:cNvSpPr txBox="1">
            <a:spLocks noChangeArrowheads="1"/>
          </p:cNvSpPr>
          <p:nvPr/>
        </p:nvSpPr>
        <p:spPr bwMode="auto">
          <a:xfrm>
            <a:off x="6732240" y="5951021"/>
            <a:ext cx="1828800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1800" b="1" i="0" dirty="0">
                <a:solidFill>
                  <a:srgbClr val="0000CC"/>
                </a:solidFill>
                <a:latin typeface="Tahoma" charset="0"/>
              </a:rPr>
              <a:t>Quantity </a:t>
            </a:r>
            <a:r>
              <a:rPr lang="en-US" altLang="en-US" sz="1800" b="1" i="0" dirty="0" smtClean="0">
                <a:solidFill>
                  <a:srgbClr val="0000CC"/>
                </a:solidFill>
                <a:latin typeface="Tahoma" charset="0"/>
              </a:rPr>
              <a:t>demanded</a:t>
            </a:r>
            <a:endParaRPr lang="en-US" altLang="en-US" sz="1800" b="1" i="0" dirty="0">
              <a:solidFill>
                <a:srgbClr val="0000CC"/>
              </a:solidFill>
              <a:latin typeface="Tahoma" charset="0"/>
            </a:endParaRPr>
          </a:p>
        </p:txBody>
      </p:sp>
      <p:sp>
        <p:nvSpPr>
          <p:cNvPr id="439325" name="Line 29"/>
          <p:cNvSpPr>
            <a:spLocks noChangeShapeType="1"/>
          </p:cNvSpPr>
          <p:nvPr/>
        </p:nvSpPr>
        <p:spPr bwMode="auto">
          <a:xfrm>
            <a:off x="3429000" y="1676400"/>
            <a:ext cx="4648200" cy="396240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439326" name="AutoShape 30"/>
          <p:cNvSpPr>
            <a:spLocks noChangeArrowheads="1"/>
          </p:cNvSpPr>
          <p:nvPr/>
        </p:nvSpPr>
        <p:spPr bwMode="auto">
          <a:xfrm flipH="1">
            <a:off x="4038600" y="3657600"/>
            <a:ext cx="1600200" cy="304800"/>
          </a:xfrm>
          <a:prstGeom prst="rightArrow">
            <a:avLst>
              <a:gd name="adj1" fmla="val 50000"/>
              <a:gd name="adj2" fmla="val 131250"/>
            </a:avLst>
          </a:prstGeom>
          <a:solidFill>
            <a:schemeClr val="accent2"/>
          </a:solidFill>
          <a:ln w="12700">
            <a:solidFill>
              <a:srgbClr val="FAFD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439327" name="Rectangle 31"/>
          <p:cNvSpPr>
            <a:spLocks noChangeArrowheads="1"/>
          </p:cNvSpPr>
          <p:nvPr/>
        </p:nvSpPr>
        <p:spPr bwMode="auto">
          <a:xfrm>
            <a:off x="3835460" y="3048000"/>
            <a:ext cx="1136529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2000" b="1" dirty="0" smtClean="0">
                <a:solidFill>
                  <a:srgbClr val="000000"/>
                </a:solidFill>
              </a:rPr>
              <a:t>de</a:t>
            </a:r>
            <a:r>
              <a:rPr lang="en-US" altLang="en-US" sz="2000" b="1" i="0" dirty="0" smtClean="0">
                <a:solidFill>
                  <a:srgbClr val="000000"/>
                </a:solidFill>
              </a:rPr>
              <a:t>crease</a:t>
            </a:r>
            <a:endParaRPr lang="en-US" altLang="en-US" sz="2000" b="1" i="0" dirty="0">
              <a:solidFill>
                <a:srgbClr val="000000"/>
              </a:solidFill>
            </a:endParaRPr>
          </a:p>
          <a:p>
            <a:pPr algn="ctr"/>
            <a:r>
              <a:rPr lang="en-US" altLang="en-US" sz="2000" b="1" i="0" dirty="0">
                <a:solidFill>
                  <a:srgbClr val="000000"/>
                </a:solidFill>
              </a:rPr>
              <a:t>in demand</a:t>
            </a:r>
          </a:p>
        </p:txBody>
      </p:sp>
      <p:sp>
        <p:nvSpPr>
          <p:cNvPr id="439328" name="Text Box 32"/>
          <p:cNvSpPr txBox="1">
            <a:spLocks noChangeArrowheads="1"/>
          </p:cNvSpPr>
          <p:nvPr/>
        </p:nvSpPr>
        <p:spPr bwMode="auto">
          <a:xfrm>
            <a:off x="5148064" y="1268760"/>
            <a:ext cx="3672408" cy="3477875"/>
          </a:xfrm>
          <a:prstGeom prst="rect">
            <a:avLst/>
          </a:prstGeom>
          <a:solidFill>
            <a:schemeClr val="bg2"/>
          </a:solidFill>
          <a:ln w="381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en-US" altLang="en-US" sz="2000" i="0" dirty="0"/>
              <a:t>An </a:t>
            </a:r>
            <a:r>
              <a:rPr lang="en-US" altLang="en-US" sz="2000" dirty="0" smtClean="0"/>
              <a:t>de</a:t>
            </a:r>
            <a:r>
              <a:rPr lang="en-US" altLang="en-US" sz="2000" i="0" dirty="0" smtClean="0"/>
              <a:t>crease </a:t>
            </a:r>
            <a:r>
              <a:rPr lang="en-US" altLang="en-US" sz="2000" i="0" dirty="0"/>
              <a:t>in </a:t>
            </a:r>
            <a:r>
              <a:rPr lang="en-US" altLang="en-US" sz="2000" i="0" dirty="0" smtClean="0"/>
              <a:t>income</a:t>
            </a:r>
            <a:r>
              <a:rPr lang="en-US" altLang="en-US" sz="2000" dirty="0" smtClean="0"/>
              <a:t> (running shoes are a normal good.)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en-US" altLang="en-US" sz="2000" dirty="0" smtClean="0"/>
              <a:t>Studies find that running more than 10km per week is bad for health.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en-US" altLang="en-US" sz="2000" dirty="0" smtClean="0"/>
              <a:t>Number of p</a:t>
            </a:r>
            <a:r>
              <a:rPr lang="en-US" altLang="en-US" sz="2000" i="0" dirty="0" smtClean="0"/>
              <a:t>ublic swimming pools (free) increase, health clubs </a:t>
            </a:r>
            <a:r>
              <a:rPr lang="en-US" altLang="en-US" sz="2000" dirty="0" smtClean="0"/>
              <a:t>with swimming pools </a:t>
            </a:r>
            <a:r>
              <a:rPr lang="en-US" altLang="en-US" sz="2000" i="0" dirty="0" smtClean="0"/>
              <a:t>offer big discounts.</a:t>
            </a:r>
            <a:endParaRPr lang="en-US" altLang="en-US" sz="2000" i="0" dirty="0"/>
          </a:p>
        </p:txBody>
      </p:sp>
      <p:sp>
        <p:nvSpPr>
          <p:cNvPr id="23584" name="Text Box 33"/>
          <p:cNvSpPr txBox="1">
            <a:spLocks noChangeArrowheads="1"/>
          </p:cNvSpPr>
          <p:nvPr/>
        </p:nvSpPr>
        <p:spPr bwMode="auto">
          <a:xfrm>
            <a:off x="6400800" y="5562600"/>
            <a:ext cx="762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i="0" dirty="0" smtClean="0">
                <a:solidFill>
                  <a:srgbClr val="0000CC"/>
                </a:solidFill>
                <a:latin typeface="Times New Roman" pitchFamily="18" charset="0"/>
              </a:rPr>
              <a:t>D</a:t>
            </a:r>
            <a:r>
              <a:rPr lang="en-US" altLang="en-US" sz="3200" b="1" baseline="-25000" dirty="0">
                <a:solidFill>
                  <a:srgbClr val="0000CC"/>
                </a:solidFill>
                <a:latin typeface="Times New Roman" pitchFamily="18" charset="0"/>
              </a:rPr>
              <a:t>2</a:t>
            </a:r>
            <a:endParaRPr lang="en-US" altLang="en-US" sz="3200" b="1" i="0" dirty="0">
              <a:solidFill>
                <a:srgbClr val="0000CC"/>
              </a:solidFill>
              <a:latin typeface="Times New Roman" pitchFamily="18" charset="0"/>
            </a:endParaRPr>
          </a:p>
        </p:txBody>
      </p:sp>
      <p:sp>
        <p:nvSpPr>
          <p:cNvPr id="439330" name="Text Box 34"/>
          <p:cNvSpPr txBox="1">
            <a:spLocks noChangeArrowheads="1"/>
          </p:cNvSpPr>
          <p:nvPr/>
        </p:nvSpPr>
        <p:spPr bwMode="auto">
          <a:xfrm>
            <a:off x="8001000" y="5181600"/>
            <a:ext cx="7620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i="0" dirty="0" smtClean="0">
                <a:solidFill>
                  <a:srgbClr val="FFC000"/>
                </a:solidFill>
                <a:latin typeface="Times New Roman" pitchFamily="18" charset="0"/>
              </a:rPr>
              <a:t>D</a:t>
            </a:r>
            <a:r>
              <a:rPr lang="en-US" altLang="en-US" sz="3200" b="1" baseline="-25000" dirty="0">
                <a:solidFill>
                  <a:srgbClr val="FFC000"/>
                </a:solidFill>
                <a:latin typeface="Times New Roman" pitchFamily="18" charset="0"/>
              </a:rPr>
              <a:t>1</a:t>
            </a:r>
            <a:endParaRPr lang="en-US" altLang="en-US" sz="3200" b="1" i="0" dirty="0">
              <a:solidFill>
                <a:srgbClr val="FFC000"/>
              </a:solidFill>
              <a:latin typeface="Times New Roman" pitchFamily="18" charset="0"/>
            </a:endParaRPr>
          </a:p>
        </p:txBody>
      </p:sp>
      <p:sp>
        <p:nvSpPr>
          <p:cNvPr id="23586" name="Rectangle 3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 smtClean="0"/>
              <a:t>Demand for running shoes</a:t>
            </a:r>
          </a:p>
        </p:txBody>
      </p:sp>
      <p:cxnSp>
        <p:nvCxnSpPr>
          <p:cNvPr id="36" name="Straight Connector 35"/>
          <p:cNvCxnSpPr>
            <a:stCxn id="23562" idx="3"/>
          </p:cNvCxnSpPr>
          <p:nvPr/>
        </p:nvCxnSpPr>
        <p:spPr>
          <a:xfrm flipV="1">
            <a:off x="1905000" y="4005064"/>
            <a:ext cx="4683224" cy="79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99912" y="4005064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23576" idx="0"/>
          </p:cNvCxnSpPr>
          <p:nvPr/>
        </p:nvCxnSpPr>
        <p:spPr>
          <a:xfrm>
            <a:off x="6156176" y="4005064"/>
            <a:ext cx="73732" cy="2167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nimBg="1"/>
      <p:bldP spid="23562" grpId="0"/>
      <p:bldP spid="23570" grpId="0"/>
      <p:bldP spid="23576" grpId="0"/>
      <p:bldP spid="439325" grpId="0" animBg="1"/>
      <p:bldP spid="439326" grpId="0" animBg="1"/>
      <p:bldP spid="439327" grpId="0"/>
      <p:bldP spid="439328" grpId="0" animBg="1"/>
      <p:bldP spid="23584" grpId="0"/>
      <p:bldP spid="4393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Summary</a:t>
            </a:r>
          </a:p>
        </p:txBody>
      </p:sp>
      <p:sp>
        <p:nvSpPr>
          <p:cNvPr id="495621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600"/>
              </a:spcAft>
              <a:buNone/>
              <a:defRPr/>
            </a:pPr>
            <a:r>
              <a:rPr lang="en-US" altLang="en-US" sz="2400" dirty="0"/>
              <a:t>The demand curve shows how the quantity of a good depends upon the price.</a:t>
            </a:r>
          </a:p>
          <a:p>
            <a:pPr lvl="1" eaLnBrk="1" fontAlgn="auto" hangingPunct="1"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altLang="en-US" sz="2000" dirty="0"/>
              <a:t>According to the law of demand, as the price of a good </a:t>
            </a:r>
            <a:r>
              <a:rPr lang="en-US" altLang="en-US" sz="2000" dirty="0" smtClean="0"/>
              <a:t>falls (rises), </a:t>
            </a:r>
            <a:r>
              <a:rPr lang="en-US" altLang="en-US" sz="2000" dirty="0"/>
              <a:t>the quantity demanded </a:t>
            </a:r>
            <a:r>
              <a:rPr lang="en-US" altLang="en-US" sz="2000" dirty="0" smtClean="0"/>
              <a:t>rises (falls).  </a:t>
            </a:r>
            <a:r>
              <a:rPr lang="en-US" altLang="en-US" sz="2000" dirty="0"/>
              <a:t>Therefore, the demand curve slopes downward.</a:t>
            </a:r>
          </a:p>
          <a:p>
            <a:pPr lvl="1" eaLnBrk="1" fontAlgn="auto" hangingPunct="1"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altLang="en-US" sz="2000" dirty="0" smtClean="0"/>
              <a:t>Other </a:t>
            </a:r>
            <a:r>
              <a:rPr lang="en-US" altLang="en-US" sz="2000" dirty="0"/>
              <a:t>determinants of how much consumers want to buy </a:t>
            </a:r>
            <a:r>
              <a:rPr lang="en-US" altLang="en-US" sz="2000" dirty="0" smtClean="0"/>
              <a:t>are: income</a:t>
            </a:r>
            <a:r>
              <a:rPr lang="en-US" altLang="en-US" sz="2000" dirty="0"/>
              <a:t>, the prices of complements and substitutes, tastes, expectations, and the number of buyers.</a:t>
            </a:r>
          </a:p>
          <a:p>
            <a:pPr lvl="1" eaLnBrk="1" fontAlgn="auto" hangingPunct="1"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altLang="en-US" sz="2000" dirty="0"/>
              <a:t>If one of these factors changes, the demand curve shifts</a:t>
            </a:r>
            <a:r>
              <a:rPr lang="en-US" altLang="en-US" sz="2000" dirty="0" smtClean="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95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95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95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1" grpId="0" uiExpand="1" build="p" bldLvl="2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lvl="1" indent="-457200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 smtClean="0"/>
              <a:t>Normal goods: As income increases demand increases; as income decreases demand decreases.</a:t>
            </a:r>
          </a:p>
          <a:p>
            <a:pPr marL="457200" lvl="1" indent="-457200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 smtClean="0"/>
              <a:t>Inferior goods: As income increases, demand decreases. As income decreases demand increases.</a:t>
            </a: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en-US" sz="2800" dirty="0" smtClean="0"/>
          </a:p>
          <a:p>
            <a:pPr marL="457200" lvl="1" indent="-457200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 smtClean="0"/>
              <a:t>Demand for a good will increase if the price of the complement good falls. (cars - gasoline)</a:t>
            </a:r>
          </a:p>
          <a:p>
            <a:pPr marL="457200" lvl="1" indent="-457200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 smtClean="0"/>
              <a:t>Demand for a good will decrease if the price of the substitute good falls. (butter - margarine)</a:t>
            </a: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Question #2:  Which of the following is least likely to increase the demand for coffee on campus? </a:t>
            </a:r>
            <a:endParaRPr lang="tr-TR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  <a:tabLst>
                <a:tab pos="809625" algn="l"/>
              </a:tabLst>
            </a:pPr>
            <a:r>
              <a:rPr lang="en-US" sz="2400" dirty="0" smtClean="0"/>
              <a:t>a</a:t>
            </a:r>
            <a:r>
              <a:rPr lang="en-US" sz="2400" dirty="0"/>
              <a:t>. </a:t>
            </a:r>
            <a:r>
              <a:rPr lang="en-US" sz="2400" dirty="0" smtClean="0"/>
              <a:t> A </a:t>
            </a:r>
            <a:r>
              <a:rPr lang="en-US" sz="2400" dirty="0"/>
              <a:t>new </a:t>
            </a:r>
            <a:r>
              <a:rPr lang="en-US" sz="2400" dirty="0" smtClean="0"/>
              <a:t>scientific study finds that regular consumption of caffeinated beverages (like coffee) cures skin </a:t>
            </a:r>
            <a:r>
              <a:rPr lang="en-US" sz="2400" dirty="0"/>
              <a:t>disorders</a:t>
            </a:r>
            <a:r>
              <a:rPr lang="en-US" sz="2400" dirty="0" smtClean="0"/>
              <a:t>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  <a:tabLst>
                <a:tab pos="809625" algn="l"/>
              </a:tabLst>
            </a:pPr>
            <a:r>
              <a:rPr lang="en-US" sz="2400" dirty="0" smtClean="0"/>
              <a:t>b</a:t>
            </a:r>
            <a:r>
              <a:rPr lang="en-US" sz="2400" dirty="0"/>
              <a:t>. </a:t>
            </a:r>
            <a:r>
              <a:rPr lang="en-US" sz="2400" dirty="0" smtClean="0"/>
              <a:t> Because of a </a:t>
            </a:r>
            <a:r>
              <a:rPr lang="en-US" sz="2400" dirty="0"/>
              <a:t>price war </a:t>
            </a:r>
            <a:r>
              <a:rPr lang="en-US" sz="2400" dirty="0" smtClean="0"/>
              <a:t>(between Nero and </a:t>
            </a:r>
            <a:r>
              <a:rPr lang="en-US" sz="2400" dirty="0" err="1" smtClean="0"/>
              <a:t>Kahvehane</a:t>
            </a:r>
            <a:r>
              <a:rPr lang="en-US" sz="2400" dirty="0" smtClean="0"/>
              <a:t>) a medium size cup of coffee is now selling </a:t>
            </a:r>
            <a:r>
              <a:rPr lang="en-US" sz="2400" dirty="0"/>
              <a:t>for </a:t>
            </a:r>
            <a:r>
              <a:rPr lang="en-US" sz="2400" dirty="0" smtClean="0"/>
              <a:t>25 </a:t>
            </a:r>
            <a:r>
              <a:rPr lang="en-US" sz="2400" dirty="0" err="1" smtClean="0"/>
              <a:t>kuruş</a:t>
            </a:r>
            <a:r>
              <a:rPr lang="en-US" sz="2400" dirty="0" smtClean="0"/>
              <a:t>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  <a:tabLst>
                <a:tab pos="809625" algn="l"/>
              </a:tabLst>
            </a:pPr>
            <a:r>
              <a:rPr lang="en-US" sz="2400" dirty="0" smtClean="0"/>
              <a:t>c</a:t>
            </a:r>
            <a:r>
              <a:rPr lang="en-US" sz="2400" dirty="0"/>
              <a:t>. </a:t>
            </a:r>
            <a:r>
              <a:rPr lang="en-US" sz="2400" dirty="0" smtClean="0"/>
              <a:t> Nero starts </a:t>
            </a:r>
            <a:r>
              <a:rPr lang="en-US" sz="2400" dirty="0"/>
              <a:t>giving away </a:t>
            </a:r>
            <a:r>
              <a:rPr lang="en-US" sz="2400" dirty="0" smtClean="0"/>
              <a:t>free cookies to </a:t>
            </a:r>
            <a:r>
              <a:rPr lang="en-US" sz="2400" dirty="0"/>
              <a:t>their </a:t>
            </a:r>
            <a:r>
              <a:rPr lang="en-US" sz="2400" dirty="0" smtClean="0"/>
              <a:t>customers who buy coffee.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  <a:tabLst>
                <a:tab pos="809625" algn="l"/>
              </a:tabLst>
            </a:pPr>
            <a:r>
              <a:rPr lang="en-US" sz="2400" dirty="0" smtClean="0"/>
              <a:t>d</a:t>
            </a:r>
            <a:r>
              <a:rPr lang="en-US" sz="2400" dirty="0"/>
              <a:t>. </a:t>
            </a:r>
            <a:r>
              <a:rPr lang="en-US" sz="2400" dirty="0" smtClean="0"/>
              <a:t> The </a:t>
            </a:r>
            <a:r>
              <a:rPr lang="en-US" sz="2400" dirty="0"/>
              <a:t>price of a substitute, </a:t>
            </a:r>
            <a:r>
              <a:rPr lang="en-US" sz="2400" dirty="0" smtClean="0"/>
              <a:t>tea, </a:t>
            </a:r>
            <a:r>
              <a:rPr lang="en-US" sz="2400" dirty="0"/>
              <a:t>rises</a:t>
            </a:r>
            <a:r>
              <a:rPr lang="en-US" sz="2400" dirty="0" smtClean="0"/>
              <a:t>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  <a:tabLst>
                <a:tab pos="809625" algn="l"/>
              </a:tabLst>
            </a:pPr>
            <a:r>
              <a:rPr lang="en-US" sz="2400" dirty="0" smtClean="0"/>
              <a:t>e</a:t>
            </a:r>
            <a:r>
              <a:rPr lang="en-US" sz="2400" dirty="0"/>
              <a:t>. </a:t>
            </a:r>
            <a:r>
              <a:rPr lang="en-US" sz="2400" dirty="0" smtClean="0"/>
              <a:t> There </a:t>
            </a:r>
            <a:r>
              <a:rPr lang="en-US" sz="2400" dirty="0"/>
              <a:t>is </a:t>
            </a:r>
            <a:r>
              <a:rPr lang="en-US" sz="2400" dirty="0" smtClean="0"/>
              <a:t>a 25% increase </a:t>
            </a:r>
            <a:r>
              <a:rPr lang="en-US" sz="2400" dirty="0"/>
              <a:t>in </a:t>
            </a:r>
            <a:r>
              <a:rPr lang="en-US" sz="2400" dirty="0" smtClean="0"/>
              <a:t>the student population.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4678"/>
            <a:ext cx="8229600" cy="1786210"/>
          </a:xfrm>
        </p:spPr>
        <p:txBody>
          <a:bodyPr>
            <a:normAutofit/>
          </a:bodyPr>
          <a:lstStyle/>
          <a:p>
            <a:pPr marL="92075" algn="l"/>
            <a:r>
              <a:rPr lang="en-US" sz="2800" dirty="0" smtClean="0"/>
              <a:t>Question #3: Please complete the table so that </a:t>
            </a:r>
            <a:br>
              <a:rPr lang="en-US" sz="2800" dirty="0" smtClean="0"/>
            </a:br>
            <a:r>
              <a:rPr lang="en-US" sz="2800" dirty="0" smtClean="0"/>
              <a:t>    </a:t>
            </a:r>
            <a:r>
              <a:rPr lang="en-US" sz="2400" dirty="0" smtClean="0"/>
              <a:t>1. good X is a normal good for Zeynep,  and </a:t>
            </a:r>
            <a:br>
              <a:rPr lang="en-US" sz="2400" dirty="0" smtClean="0"/>
            </a:br>
            <a:r>
              <a:rPr lang="en-US" sz="2400" dirty="0" smtClean="0"/>
              <a:t>     2. </a:t>
            </a:r>
            <a:r>
              <a:rPr lang="en-US" sz="2400" dirty="0" err="1" smtClean="0"/>
              <a:t>Zeynep’s</a:t>
            </a:r>
            <a:r>
              <a:rPr lang="en-US" sz="2400" dirty="0" smtClean="0"/>
              <a:t> demand satisfies the “law of demand,”</a:t>
            </a:r>
            <a:br>
              <a:rPr lang="en-US" sz="2400" dirty="0" smtClean="0"/>
            </a:br>
            <a:r>
              <a:rPr lang="en-US" sz="2800" dirty="0" smtClean="0"/>
              <a:t>Please explain your reasoning.</a:t>
            </a:r>
            <a:endParaRPr lang="tr-T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600200"/>
            <a:ext cx="8496944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	</a:t>
            </a:r>
            <a:endParaRPr lang="tr-TR" sz="2400" dirty="0"/>
          </a:p>
          <a:p>
            <a:endParaRPr lang="tr-TR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75656" y="2896344"/>
          <a:ext cx="342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00"/>
                <a:gridCol w="1188000"/>
                <a:gridCol w="1188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r-TR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tr-TR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r-TR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tr-TR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tr-TR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tr-TR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tr-TR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 smtClean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tr-TR" sz="2400" b="1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tr-TR" sz="2400" b="1" i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tr-TR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tr-TR" sz="2400" b="1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tr-TR" sz="2400" b="1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C:\Users\musman\Documents\A_yeni dell belgeler\COURSES\Econ330 2012 FALL\turkish_lira_symbo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3929066"/>
            <a:ext cx="188976" cy="267208"/>
          </a:xfrm>
          <a:prstGeom prst="rect">
            <a:avLst/>
          </a:prstGeom>
          <a:noFill/>
        </p:spPr>
      </p:pic>
      <p:pic>
        <p:nvPicPr>
          <p:cNvPr id="6" name="Picture 2" descr="C:\Users\musman\Documents\A_yeni dell belgeler\COURSES\Econ330 2012 FALL\turkish_lira_symbo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4357694"/>
            <a:ext cx="188976" cy="267208"/>
          </a:xfrm>
          <a:prstGeom prst="rect">
            <a:avLst/>
          </a:prstGeom>
          <a:noFill/>
        </p:spPr>
      </p:pic>
      <p:pic>
        <p:nvPicPr>
          <p:cNvPr id="7" name="Picture 2" descr="C:\Users\musman\Documents\A_yeni dell belgeler\COURSES\Econ330 2012 FALL\turkish_lira_symbo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12" y="3429000"/>
            <a:ext cx="188976" cy="267208"/>
          </a:xfrm>
          <a:prstGeom prst="rect">
            <a:avLst/>
          </a:prstGeom>
          <a:noFill/>
        </p:spPr>
      </p:pic>
      <p:pic>
        <p:nvPicPr>
          <p:cNvPr id="8" name="Picture 2" descr="C:\Users\musman\Documents\A_yeni dell belgeler\COURSES\Econ330 2012 FALL\turkish_lira_symbo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3429000"/>
            <a:ext cx="188976" cy="267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3600" dirty="0" smtClean="0"/>
              <a:t>This concludes our discussion of demand.</a:t>
            </a:r>
          </a:p>
          <a:p>
            <a:pPr algn="ctr">
              <a:buNone/>
            </a:pPr>
            <a:r>
              <a:rPr lang="en-US" sz="3600" dirty="0" smtClean="0"/>
              <a:t>  </a:t>
            </a:r>
          </a:p>
          <a:p>
            <a:pPr algn="ctr">
              <a:buNone/>
            </a:pPr>
            <a:r>
              <a:rPr lang="en-US" sz="3600" dirty="0" smtClean="0"/>
              <a:t>Now, we turn to SUPPLY.</a:t>
            </a:r>
            <a:endParaRPr lang="tr-TR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Introduction</a:t>
            </a:r>
          </a:p>
        </p:txBody>
      </p:sp>
      <p:sp>
        <p:nvSpPr>
          <p:cNvPr id="44544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457200" y="1484784"/>
            <a:ext cx="8229600" cy="511256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US" sz="2400" dirty="0" smtClean="0"/>
              <a:t>Supply </a:t>
            </a:r>
            <a:r>
              <a:rPr lang="en-US" sz="2400" dirty="0" smtClean="0"/>
              <a:t>is the relationship between two variables: price and quantity supplied. </a:t>
            </a:r>
          </a:p>
          <a:p>
            <a:pPr marL="400050" lvl="2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 smtClean="0"/>
              <a:t>Supply can not be expressed as a single number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altLang="en-US" sz="2400" dirty="0" smtClean="0"/>
              <a:t>Quantity supplied is the amount of a good that sellers are willing and able to provide/bring to the market for sale.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Demand (cont’d)</a:t>
            </a:r>
          </a:p>
          <a:p>
            <a:r>
              <a:rPr lang="en-US" dirty="0" smtClean="0"/>
              <a:t>Supply</a:t>
            </a:r>
          </a:p>
          <a:p>
            <a:r>
              <a:rPr lang="en-US" dirty="0" smtClean="0"/>
              <a:t>Several in-class </a:t>
            </a:r>
            <a:r>
              <a:rPr lang="en-US" dirty="0" smtClean="0"/>
              <a:t>exercises</a:t>
            </a:r>
            <a:endParaRPr lang="tr-TR" dirty="0" smtClean="0"/>
          </a:p>
          <a:p>
            <a:r>
              <a:rPr lang="tr-TR" dirty="0" err="1" smtClean="0"/>
              <a:t>Assignment</a:t>
            </a:r>
            <a:r>
              <a:rPr lang="tr-TR" dirty="0" smtClean="0"/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493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What determines the quantity supplied?</a:t>
            </a:r>
            <a:endParaRPr lang="tr-TR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People sell things because it is a way, indirect but effective, of obtaining other things that they want.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Sellers want to make a profit from their sales, economics assumes they want their profits to be as large as possible.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Profit is revenues minus costs, therefore anything that influences revenues or costs can influence the amounts sellers want to sell.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What determines the quantity supplied?</a:t>
            </a:r>
            <a:endParaRPr lang="tr-TR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Anything that influences revenues or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costs will influence the amounts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sellers want to sell.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We already saw an example: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Some farmers grow rice in southern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California, which is almost a desert.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Rice grows in paddies that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farmers flood with water from huge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irrigation canals.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Why do they do that?</a:t>
            </a:r>
            <a:endParaRPr lang="tr-TR" sz="2400" dirty="0" smtClean="0"/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4467" y="642918"/>
            <a:ext cx="3646716" cy="5594394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Because farmers can get water at low prices: they pay one fifth of the true cost of irrigating their crops; the rest is subsidized—paid for by the government. Water is thus relatively inexpensive for farmers.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Rice fetches a higher price in the market than other crops.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Rice brings more profit than other crops. </a:t>
            </a:r>
            <a:endParaRPr lang="tr-T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defTabSz="914400"/>
            <a:r>
              <a:rPr lang="tr-TR" sz="4000">
                <a:solidFill>
                  <a:srgbClr val="696464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Supply</a:t>
            </a:r>
            <a:endParaRPr lang="tr-TR"/>
          </a:p>
        </p:txBody>
      </p:sp>
      <p:sp>
        <p:nvSpPr>
          <p:cNvPr id="23554" name="Rectangle 2"/>
          <p:cNvSpPr>
            <a:spLocks noGrp="1"/>
          </p:cNvSpPr>
          <p:nvPr>
            <p:ph type="body" idx="1"/>
          </p:nvPr>
        </p:nvSpPr>
        <p:spPr bwMode="auto">
          <a:xfrm>
            <a:off x="457200" y="1370013"/>
            <a:ext cx="8229600" cy="4527550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273050" indent="-273050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600" u="sng">
                <a:latin typeface="Arial" pitchFamily="34" charset="0"/>
                <a:cs typeface="Arial" pitchFamily="34" charset="0"/>
                <a:sym typeface="Arial" pitchFamily="34" charset="0"/>
              </a:rPr>
              <a:t>Supply</a:t>
            </a:r>
            <a:r>
              <a:rPr lang="tr-TR" sz="2600">
                <a:latin typeface="Arial" pitchFamily="34" charset="0"/>
                <a:cs typeface="Arial" pitchFamily="34" charset="0"/>
                <a:sym typeface="Arial" pitchFamily="34" charset="0"/>
              </a:rPr>
              <a:t> is a relationship between two specific variables: </a:t>
            </a:r>
            <a:r>
              <a:rPr lang="tr-TR" sz="2600" i="1">
                <a:latin typeface="Arial" pitchFamily="34" charset="0"/>
                <a:cs typeface="Arial" pitchFamily="34" charset="0"/>
                <a:sym typeface="Arial" pitchFamily="34" charset="0"/>
              </a:rPr>
              <a:t>Price</a:t>
            </a:r>
            <a:r>
              <a:rPr lang="tr-TR" sz="2600">
                <a:latin typeface="Arial" pitchFamily="34" charset="0"/>
                <a:cs typeface="Arial" pitchFamily="34" charset="0"/>
                <a:sym typeface="Arial" pitchFamily="34" charset="0"/>
              </a:rPr>
              <a:t> and </a:t>
            </a:r>
            <a:r>
              <a:rPr lang="tr-TR" sz="2600" i="1">
                <a:latin typeface="Arial" pitchFamily="34" charset="0"/>
                <a:cs typeface="Arial" pitchFamily="34" charset="0"/>
                <a:sym typeface="Arial" pitchFamily="34" charset="0"/>
              </a:rPr>
              <a:t>quantity supplied </a:t>
            </a:r>
            <a:endParaRPr lang="tr-TR" sz="260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marL="547688" lvl="1" indent="-228600">
              <a:spcBef>
                <a:spcPts val="300"/>
              </a:spcBef>
              <a:buClr>
                <a:srgbClr val="9B2D1F"/>
              </a:buClr>
              <a:buSzPct val="85000"/>
              <a:buFont typeface="Wingdings 2" pitchFamily="18" charset="2"/>
              <a:buChar char="•"/>
            </a:pPr>
            <a:r>
              <a:rPr lang="tr-TR">
                <a:latin typeface="Arial" pitchFamily="34" charset="0"/>
                <a:cs typeface="Arial" pitchFamily="34" charset="0"/>
                <a:sym typeface="Arial" pitchFamily="34" charset="0"/>
              </a:rPr>
              <a:t>while a number of other relevant variables are kept constant, e.g.</a:t>
            </a:r>
            <a:endParaRPr lang="tr-TR">
              <a:latin typeface="Helvetica" charset="0"/>
              <a:sym typeface="Helvetica" charset="0"/>
            </a:endParaRPr>
          </a:p>
          <a:p>
            <a:pPr marL="822325" lvl="2" indent="-228600">
              <a:spcBef>
                <a:spcPts val="300"/>
              </a:spcBef>
              <a:buClr>
                <a:srgbClr val="E6AFA9"/>
              </a:buClr>
              <a:buSzPct val="85000"/>
              <a:buFont typeface="Wingdings 2" pitchFamily="18" charset="2"/>
              <a:buChar char="•"/>
            </a:pP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Input prices</a:t>
            </a:r>
            <a:endParaRPr lang="tr-TR" sz="2000">
              <a:latin typeface="Helvetica" charset="0"/>
              <a:sym typeface="Helvetica" charset="0"/>
            </a:endParaRPr>
          </a:p>
          <a:p>
            <a:pPr marL="822325" lvl="2" indent="-228600">
              <a:spcBef>
                <a:spcPts val="300"/>
              </a:spcBef>
              <a:buClr>
                <a:srgbClr val="E6AFA9"/>
              </a:buClr>
              <a:buSzPct val="85000"/>
              <a:buFont typeface="Wingdings 2" pitchFamily="18" charset="2"/>
              <a:buChar char="•"/>
            </a:pP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Technology </a:t>
            </a:r>
            <a:endParaRPr lang="tr-TR" sz="2000">
              <a:latin typeface="Helvetica" charset="0"/>
              <a:sym typeface="Helvetica" charset="0"/>
            </a:endParaRPr>
          </a:p>
          <a:p>
            <a:pPr marL="822325" lvl="2" indent="-228600">
              <a:spcBef>
                <a:spcPts val="300"/>
              </a:spcBef>
              <a:buClr>
                <a:srgbClr val="E6AFA9"/>
              </a:buClr>
              <a:buSzPct val="85000"/>
              <a:buFont typeface="Wingdings 2" pitchFamily="18" charset="2"/>
              <a:buChar char="•"/>
            </a:pP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Expectations</a:t>
            </a:r>
            <a:endParaRPr lang="tr-TR" sz="2000">
              <a:latin typeface="Helvetica" charset="0"/>
              <a:sym typeface="Helvetica" charset="0"/>
            </a:endParaRPr>
          </a:p>
          <a:p>
            <a:pPr marL="822325" lvl="2" indent="-228600">
              <a:spcBef>
                <a:spcPts val="300"/>
              </a:spcBef>
              <a:buClr>
                <a:srgbClr val="E6AFA9"/>
              </a:buClr>
              <a:buSzPct val="85000"/>
              <a:buFont typeface="Wingdings 2" pitchFamily="18" charset="2"/>
              <a:buChar char="•"/>
            </a:pPr>
            <a:endParaRPr lang="tr-TR" sz="200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marL="273050" indent="-273050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600" u="sng">
                <a:latin typeface="Arial" pitchFamily="34" charset="0"/>
                <a:cs typeface="Arial" pitchFamily="34" charset="0"/>
                <a:sym typeface="Arial" pitchFamily="34" charset="0"/>
              </a:rPr>
              <a:t>Quantity supplied of a good</a:t>
            </a:r>
            <a:r>
              <a:rPr lang="tr-TR" sz="2600">
                <a:latin typeface="Arial" pitchFamily="34" charset="0"/>
                <a:cs typeface="Arial" pitchFamily="34" charset="0"/>
                <a:sym typeface="Arial" pitchFamily="34" charset="0"/>
              </a:rPr>
              <a:t> is the amount of that good that sellers are willing and able to sell.</a:t>
            </a:r>
            <a:endParaRPr lang="tr-TR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Supply Schedule Dondurmac</a:t>
            </a:r>
            <a:r>
              <a:rPr lang="tr-TR" altLang="en-US" sz="3200" dirty="0" smtClean="0"/>
              <a:t>ı </a:t>
            </a:r>
            <a:r>
              <a:rPr lang="en-US" altLang="en-US" sz="3200" dirty="0" smtClean="0"/>
              <a:t>Veli</a:t>
            </a:r>
          </a:p>
        </p:txBody>
      </p:sp>
      <p:pic>
        <p:nvPicPr>
          <p:cNvPr id="29699" name="Picture 10" descr="Mankiw_Ch4-slide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0488" y="1447800"/>
            <a:ext cx="6488112" cy="511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 descr="ICECO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2743200"/>
            <a:ext cx="1325563" cy="24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 descr="ICECO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819400"/>
            <a:ext cx="1325563" cy="24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musman\Documents\A_yeni dell belgeler\COURSES\Econ330 2012 FALL\turkish_lira_symbo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6790" y="3089784"/>
            <a:ext cx="188976" cy="26720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96136" y="2204864"/>
            <a:ext cx="1728192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Supplied</a:t>
            </a:r>
            <a:endParaRPr lang="tr-TR" sz="28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29" name="Rectangle 101"/>
          <p:cNvSpPr>
            <a:spLocks noGrp="1" noChangeArrowheads="1"/>
          </p:cNvSpPr>
          <p:nvPr>
            <p:ph type="title"/>
          </p:nvPr>
        </p:nvSpPr>
        <p:spPr>
          <a:xfrm>
            <a:off x="457200" y="65088"/>
            <a:ext cx="8229600" cy="1143000"/>
          </a:xfrm>
        </p:spPr>
        <p:txBody>
          <a:bodyPr>
            <a:noAutofit/>
          </a:bodyPr>
          <a:lstStyle/>
          <a:p>
            <a:r>
              <a:rPr lang="tr-TR" sz="2400" dirty="0" smtClean="0"/>
              <a:t>Dondurmacı </a:t>
            </a:r>
            <a:r>
              <a:rPr lang="en-US" sz="2400" dirty="0" smtClean="0"/>
              <a:t>Veli</a:t>
            </a:r>
            <a:r>
              <a:rPr lang="tr-TR" sz="2400" dirty="0" smtClean="0"/>
              <a:t> Usta</a:t>
            </a:r>
            <a:r>
              <a:rPr lang="en-US" altLang="en-US" sz="2400" dirty="0" smtClean="0"/>
              <a:t>’s </a:t>
            </a:r>
            <a:r>
              <a:rPr lang="en-US" sz="2400" dirty="0" smtClean="0"/>
              <a:t>Supply Schedule and Supply Curve</a:t>
            </a:r>
            <a:endParaRPr lang="en-US" sz="2400" dirty="0"/>
          </a:p>
        </p:txBody>
      </p:sp>
      <p:sp>
        <p:nvSpPr>
          <p:cNvPr id="278533" name="Rectangle 5"/>
          <p:cNvSpPr>
            <a:spLocks noChangeArrowheads="1"/>
          </p:cNvSpPr>
          <p:nvPr/>
        </p:nvSpPr>
        <p:spPr bwMode="auto">
          <a:xfrm>
            <a:off x="2487613" y="1266825"/>
            <a:ext cx="5718175" cy="4476750"/>
          </a:xfrm>
          <a:prstGeom prst="rect">
            <a:avLst/>
          </a:prstGeom>
          <a:solidFill>
            <a:srgbClr val="F3F6F9"/>
          </a:solidFill>
          <a:ln w="214313">
            <a:solidFill>
              <a:srgbClr val="F3F6F9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34" name="Rectangle 6"/>
          <p:cNvSpPr>
            <a:spLocks noChangeArrowheads="1"/>
          </p:cNvSpPr>
          <p:nvPr/>
        </p:nvSpPr>
        <p:spPr bwMode="auto">
          <a:xfrm>
            <a:off x="2487613" y="1266825"/>
            <a:ext cx="5718175" cy="4476750"/>
          </a:xfrm>
          <a:prstGeom prst="rect">
            <a:avLst/>
          </a:prstGeom>
          <a:solidFill>
            <a:srgbClr val="F2F4F8"/>
          </a:solidFill>
          <a:ln w="195263">
            <a:solidFill>
              <a:srgbClr val="F2F4F8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35" name="Rectangle 7"/>
          <p:cNvSpPr>
            <a:spLocks noChangeArrowheads="1"/>
          </p:cNvSpPr>
          <p:nvPr/>
        </p:nvSpPr>
        <p:spPr bwMode="auto">
          <a:xfrm>
            <a:off x="2487613" y="1266825"/>
            <a:ext cx="5718175" cy="4476750"/>
          </a:xfrm>
          <a:prstGeom prst="rect">
            <a:avLst/>
          </a:prstGeom>
          <a:solidFill>
            <a:srgbClr val="F1F4F7"/>
          </a:solidFill>
          <a:ln w="176213">
            <a:solidFill>
              <a:srgbClr val="F1F4F7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36" name="Rectangle 8"/>
          <p:cNvSpPr>
            <a:spLocks noChangeArrowheads="1"/>
          </p:cNvSpPr>
          <p:nvPr/>
        </p:nvSpPr>
        <p:spPr bwMode="auto">
          <a:xfrm>
            <a:off x="2487613" y="1266825"/>
            <a:ext cx="5718175" cy="4476750"/>
          </a:xfrm>
          <a:prstGeom prst="rect">
            <a:avLst/>
          </a:prstGeom>
          <a:solidFill>
            <a:srgbClr val="F0F2F5"/>
          </a:solidFill>
          <a:ln w="155575">
            <a:solidFill>
              <a:srgbClr val="F0F2F5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37" name="Rectangle 9"/>
          <p:cNvSpPr>
            <a:spLocks noChangeArrowheads="1"/>
          </p:cNvSpPr>
          <p:nvPr/>
        </p:nvSpPr>
        <p:spPr bwMode="auto">
          <a:xfrm>
            <a:off x="2487613" y="1266825"/>
            <a:ext cx="5718175" cy="4476750"/>
          </a:xfrm>
          <a:prstGeom prst="rect">
            <a:avLst/>
          </a:prstGeom>
          <a:solidFill>
            <a:srgbClr val="EEF1F4"/>
          </a:solidFill>
          <a:ln w="136525">
            <a:solidFill>
              <a:srgbClr val="EEF1F4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38" name="Rectangle 10"/>
          <p:cNvSpPr>
            <a:spLocks noChangeArrowheads="1"/>
          </p:cNvSpPr>
          <p:nvPr/>
        </p:nvSpPr>
        <p:spPr bwMode="auto">
          <a:xfrm>
            <a:off x="2487613" y="1266825"/>
            <a:ext cx="5718175" cy="4476750"/>
          </a:xfrm>
          <a:prstGeom prst="rect">
            <a:avLst/>
          </a:prstGeom>
          <a:solidFill>
            <a:srgbClr val="EDEFF3"/>
          </a:solidFill>
          <a:ln w="117475">
            <a:solidFill>
              <a:srgbClr val="EDEFF3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39" name="Rectangle 11"/>
          <p:cNvSpPr>
            <a:spLocks noChangeArrowheads="1"/>
          </p:cNvSpPr>
          <p:nvPr/>
        </p:nvSpPr>
        <p:spPr bwMode="auto">
          <a:xfrm>
            <a:off x="2487613" y="1266825"/>
            <a:ext cx="5718175" cy="4476750"/>
          </a:xfrm>
          <a:prstGeom prst="rect">
            <a:avLst/>
          </a:prstGeom>
          <a:solidFill>
            <a:srgbClr val="EBEEF2"/>
          </a:solidFill>
          <a:ln w="96838">
            <a:solidFill>
              <a:srgbClr val="EBEEF2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40" name="Rectangle 12"/>
          <p:cNvSpPr>
            <a:spLocks noChangeArrowheads="1"/>
          </p:cNvSpPr>
          <p:nvPr/>
        </p:nvSpPr>
        <p:spPr bwMode="auto">
          <a:xfrm>
            <a:off x="2487613" y="1266825"/>
            <a:ext cx="5718175" cy="4476750"/>
          </a:xfrm>
          <a:prstGeom prst="rect">
            <a:avLst/>
          </a:prstGeom>
          <a:solidFill>
            <a:srgbClr val="EAECF1"/>
          </a:solidFill>
          <a:ln w="77788">
            <a:solidFill>
              <a:srgbClr val="EAECF1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41" name="Rectangle 13"/>
          <p:cNvSpPr>
            <a:spLocks noChangeArrowheads="1"/>
          </p:cNvSpPr>
          <p:nvPr/>
        </p:nvSpPr>
        <p:spPr bwMode="auto">
          <a:xfrm>
            <a:off x="2487613" y="1266825"/>
            <a:ext cx="5718175" cy="4476750"/>
          </a:xfrm>
          <a:prstGeom prst="rect">
            <a:avLst/>
          </a:prstGeom>
          <a:solidFill>
            <a:srgbClr val="E9EBF0"/>
          </a:solidFill>
          <a:ln w="58738">
            <a:solidFill>
              <a:srgbClr val="E9EBF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42" name="Rectangle 14"/>
          <p:cNvSpPr>
            <a:spLocks noChangeArrowheads="1"/>
          </p:cNvSpPr>
          <p:nvPr/>
        </p:nvSpPr>
        <p:spPr bwMode="auto">
          <a:xfrm>
            <a:off x="2487613" y="1266825"/>
            <a:ext cx="5718175" cy="4476750"/>
          </a:xfrm>
          <a:prstGeom prst="rect">
            <a:avLst/>
          </a:prstGeom>
          <a:solidFill>
            <a:srgbClr val="E7EAEF"/>
          </a:solidFill>
          <a:ln w="39688">
            <a:solidFill>
              <a:srgbClr val="E7EAEF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43" name="Rectangle 15"/>
          <p:cNvSpPr>
            <a:spLocks noChangeArrowheads="1"/>
          </p:cNvSpPr>
          <p:nvPr/>
        </p:nvSpPr>
        <p:spPr bwMode="auto">
          <a:xfrm>
            <a:off x="2487613" y="1266825"/>
            <a:ext cx="5718175" cy="4476750"/>
          </a:xfrm>
          <a:prstGeom prst="rect">
            <a:avLst/>
          </a:prstGeom>
          <a:solidFill>
            <a:srgbClr val="E6E9EF"/>
          </a:solidFill>
          <a:ln w="19050">
            <a:solidFill>
              <a:srgbClr val="E6E9EF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44" name="Rectangle 16"/>
          <p:cNvSpPr>
            <a:spLocks noChangeArrowheads="1"/>
          </p:cNvSpPr>
          <p:nvPr/>
        </p:nvSpPr>
        <p:spPr bwMode="auto">
          <a:xfrm>
            <a:off x="2409825" y="1184275"/>
            <a:ext cx="5697538" cy="44767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45" name="Line 17"/>
          <p:cNvSpPr>
            <a:spLocks noChangeShapeType="1"/>
          </p:cNvSpPr>
          <p:nvPr/>
        </p:nvSpPr>
        <p:spPr bwMode="auto">
          <a:xfrm>
            <a:off x="2389188" y="2608263"/>
            <a:ext cx="1762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auto">
          <a:xfrm>
            <a:off x="2389188" y="3228975"/>
            <a:ext cx="1762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47" name="Line 19"/>
          <p:cNvSpPr>
            <a:spLocks noChangeShapeType="1"/>
          </p:cNvSpPr>
          <p:nvPr/>
        </p:nvSpPr>
        <p:spPr bwMode="auto">
          <a:xfrm>
            <a:off x="2389188" y="3841750"/>
            <a:ext cx="1762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48" name="Line 20"/>
          <p:cNvSpPr>
            <a:spLocks noChangeShapeType="1"/>
          </p:cNvSpPr>
          <p:nvPr/>
        </p:nvSpPr>
        <p:spPr bwMode="auto">
          <a:xfrm>
            <a:off x="2389188" y="4437063"/>
            <a:ext cx="1762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49" name="Line 21"/>
          <p:cNvSpPr>
            <a:spLocks noChangeShapeType="1"/>
          </p:cNvSpPr>
          <p:nvPr/>
        </p:nvSpPr>
        <p:spPr bwMode="auto">
          <a:xfrm>
            <a:off x="2741613" y="5546725"/>
            <a:ext cx="1587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50" name="Line 22"/>
          <p:cNvSpPr>
            <a:spLocks noChangeShapeType="1"/>
          </p:cNvSpPr>
          <p:nvPr/>
        </p:nvSpPr>
        <p:spPr bwMode="auto">
          <a:xfrm>
            <a:off x="3092450" y="5546725"/>
            <a:ext cx="1588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51" name="Line 23"/>
          <p:cNvSpPr>
            <a:spLocks noChangeShapeType="1"/>
          </p:cNvSpPr>
          <p:nvPr/>
        </p:nvSpPr>
        <p:spPr bwMode="auto">
          <a:xfrm>
            <a:off x="3462338" y="5546725"/>
            <a:ext cx="1587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52" name="Line 24"/>
          <p:cNvSpPr>
            <a:spLocks noChangeShapeType="1"/>
          </p:cNvSpPr>
          <p:nvPr/>
        </p:nvSpPr>
        <p:spPr bwMode="auto">
          <a:xfrm>
            <a:off x="3833813" y="5546725"/>
            <a:ext cx="1587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53" name="Line 25"/>
          <p:cNvSpPr>
            <a:spLocks noChangeShapeType="1"/>
          </p:cNvSpPr>
          <p:nvPr/>
        </p:nvSpPr>
        <p:spPr bwMode="auto">
          <a:xfrm>
            <a:off x="4165600" y="5546725"/>
            <a:ext cx="1588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54" name="Line 26"/>
          <p:cNvSpPr>
            <a:spLocks noChangeShapeType="1"/>
          </p:cNvSpPr>
          <p:nvPr/>
        </p:nvSpPr>
        <p:spPr bwMode="auto">
          <a:xfrm>
            <a:off x="4537075" y="5546725"/>
            <a:ext cx="1588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55" name="Line 27"/>
          <p:cNvSpPr>
            <a:spLocks noChangeShapeType="1"/>
          </p:cNvSpPr>
          <p:nvPr/>
        </p:nvSpPr>
        <p:spPr bwMode="auto">
          <a:xfrm>
            <a:off x="4906963" y="5546725"/>
            <a:ext cx="1587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56" name="Line 28"/>
          <p:cNvSpPr>
            <a:spLocks noChangeShapeType="1"/>
          </p:cNvSpPr>
          <p:nvPr/>
        </p:nvSpPr>
        <p:spPr bwMode="auto">
          <a:xfrm>
            <a:off x="5257800" y="5546725"/>
            <a:ext cx="1588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57" name="Line 29"/>
          <p:cNvSpPr>
            <a:spLocks noChangeShapeType="1"/>
          </p:cNvSpPr>
          <p:nvPr/>
        </p:nvSpPr>
        <p:spPr bwMode="auto">
          <a:xfrm>
            <a:off x="5629275" y="5546725"/>
            <a:ext cx="1588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58" name="Line 30"/>
          <p:cNvSpPr>
            <a:spLocks noChangeShapeType="1"/>
          </p:cNvSpPr>
          <p:nvPr/>
        </p:nvSpPr>
        <p:spPr bwMode="auto">
          <a:xfrm>
            <a:off x="6000750" y="5546725"/>
            <a:ext cx="1588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59" name="Line 31"/>
          <p:cNvSpPr>
            <a:spLocks noChangeShapeType="1"/>
          </p:cNvSpPr>
          <p:nvPr/>
        </p:nvSpPr>
        <p:spPr bwMode="auto">
          <a:xfrm>
            <a:off x="6332538" y="5546725"/>
            <a:ext cx="1587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60" name="Line 32"/>
          <p:cNvSpPr>
            <a:spLocks noChangeShapeType="1"/>
          </p:cNvSpPr>
          <p:nvPr/>
        </p:nvSpPr>
        <p:spPr bwMode="auto">
          <a:xfrm flipV="1">
            <a:off x="2409825" y="2039938"/>
            <a:ext cx="1736725" cy="3011487"/>
          </a:xfrm>
          <a:prstGeom prst="line">
            <a:avLst/>
          </a:prstGeom>
          <a:noFill/>
          <a:ln w="58738">
            <a:solidFill>
              <a:srgbClr val="004C9F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2584450" y="2574925"/>
            <a:ext cx="1289050" cy="2971800"/>
            <a:chOff x="1628" y="1622"/>
            <a:chExt cx="812" cy="1872"/>
          </a:xfrm>
        </p:grpSpPr>
        <p:sp>
          <p:nvSpPr>
            <p:cNvPr id="278562" name="Line 34"/>
            <p:cNvSpPr>
              <a:spLocks noChangeShapeType="1"/>
            </p:cNvSpPr>
            <p:nvPr/>
          </p:nvSpPr>
          <p:spPr bwMode="auto">
            <a:xfrm>
              <a:off x="1628" y="1647"/>
              <a:ext cx="78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8563" name="Line 35"/>
            <p:cNvSpPr>
              <a:spLocks noChangeShapeType="1"/>
            </p:cNvSpPr>
            <p:nvPr/>
          </p:nvSpPr>
          <p:spPr bwMode="auto">
            <a:xfrm>
              <a:off x="2415" y="1647"/>
              <a:ext cx="1" cy="1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8564" name="Oval 36"/>
            <p:cNvSpPr>
              <a:spLocks noChangeArrowheads="1"/>
            </p:cNvSpPr>
            <p:nvPr/>
          </p:nvSpPr>
          <p:spPr bwMode="auto">
            <a:xfrm>
              <a:off x="2366" y="1622"/>
              <a:ext cx="74" cy="6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584450" y="2000250"/>
            <a:ext cx="1620838" cy="3546475"/>
            <a:chOff x="1628" y="1260"/>
            <a:chExt cx="1021" cy="2234"/>
          </a:xfrm>
        </p:grpSpPr>
        <p:sp>
          <p:nvSpPr>
            <p:cNvPr id="278566" name="Line 38"/>
            <p:cNvSpPr>
              <a:spLocks noChangeShapeType="1"/>
            </p:cNvSpPr>
            <p:nvPr/>
          </p:nvSpPr>
          <p:spPr bwMode="auto">
            <a:xfrm>
              <a:off x="1628" y="1285"/>
              <a:ext cx="996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8567" name="Line 39"/>
            <p:cNvSpPr>
              <a:spLocks noChangeShapeType="1"/>
            </p:cNvSpPr>
            <p:nvPr/>
          </p:nvSpPr>
          <p:spPr bwMode="auto">
            <a:xfrm>
              <a:off x="2624" y="1285"/>
              <a:ext cx="1" cy="220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8568" name="Oval 40"/>
            <p:cNvSpPr>
              <a:spLocks noChangeArrowheads="1"/>
            </p:cNvSpPr>
            <p:nvPr/>
          </p:nvSpPr>
          <p:spPr bwMode="auto">
            <a:xfrm>
              <a:off x="2587" y="1260"/>
              <a:ext cx="62" cy="6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2584450" y="3189288"/>
            <a:ext cx="917575" cy="2357437"/>
            <a:chOff x="1628" y="2009"/>
            <a:chExt cx="578" cy="1485"/>
          </a:xfrm>
        </p:grpSpPr>
        <p:sp>
          <p:nvSpPr>
            <p:cNvPr id="278570" name="Oval 42"/>
            <p:cNvSpPr>
              <a:spLocks noChangeArrowheads="1"/>
            </p:cNvSpPr>
            <p:nvPr/>
          </p:nvSpPr>
          <p:spPr bwMode="auto">
            <a:xfrm>
              <a:off x="2145" y="2009"/>
              <a:ext cx="61" cy="6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8571" name="Line 43"/>
            <p:cNvSpPr>
              <a:spLocks noChangeShapeType="1"/>
            </p:cNvSpPr>
            <p:nvPr/>
          </p:nvSpPr>
          <p:spPr bwMode="auto">
            <a:xfrm>
              <a:off x="1628" y="2034"/>
              <a:ext cx="55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8572" name="Line 44"/>
            <p:cNvSpPr>
              <a:spLocks noChangeShapeType="1"/>
            </p:cNvSpPr>
            <p:nvPr/>
          </p:nvSpPr>
          <p:spPr bwMode="auto">
            <a:xfrm>
              <a:off x="2181" y="2034"/>
              <a:ext cx="1" cy="14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2584450" y="3802063"/>
            <a:ext cx="566738" cy="1744662"/>
            <a:chOff x="1628" y="2395"/>
            <a:chExt cx="357" cy="1099"/>
          </a:xfrm>
        </p:grpSpPr>
        <p:grpSp>
          <p:nvGrpSpPr>
            <p:cNvPr id="6" name="Group 46"/>
            <p:cNvGrpSpPr>
              <a:grpSpLocks/>
            </p:cNvGrpSpPr>
            <p:nvPr/>
          </p:nvGrpSpPr>
          <p:grpSpPr bwMode="auto">
            <a:xfrm>
              <a:off x="1628" y="2395"/>
              <a:ext cx="357" cy="75"/>
              <a:chOff x="1628" y="2395"/>
              <a:chExt cx="357" cy="75"/>
            </a:xfrm>
          </p:grpSpPr>
          <p:sp>
            <p:nvSpPr>
              <p:cNvPr id="278575" name="Oval 47"/>
              <p:cNvSpPr>
                <a:spLocks noChangeArrowheads="1"/>
              </p:cNvSpPr>
              <p:nvPr/>
            </p:nvSpPr>
            <p:spPr bwMode="auto">
              <a:xfrm>
                <a:off x="1911" y="2395"/>
                <a:ext cx="74" cy="75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278576" name="Line 48"/>
              <p:cNvSpPr>
                <a:spLocks noChangeShapeType="1"/>
              </p:cNvSpPr>
              <p:nvPr/>
            </p:nvSpPr>
            <p:spPr bwMode="auto">
              <a:xfrm>
                <a:off x="1628" y="2420"/>
                <a:ext cx="320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</p:grpSp>
        <p:sp>
          <p:nvSpPr>
            <p:cNvPr id="278577" name="Line 49"/>
            <p:cNvSpPr>
              <a:spLocks noChangeShapeType="1"/>
            </p:cNvSpPr>
            <p:nvPr/>
          </p:nvSpPr>
          <p:spPr bwMode="auto">
            <a:xfrm>
              <a:off x="1948" y="2420"/>
              <a:ext cx="1" cy="10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2546350" y="4397375"/>
            <a:ext cx="252413" cy="1149350"/>
            <a:chOff x="1604" y="2770"/>
            <a:chExt cx="159" cy="724"/>
          </a:xfrm>
        </p:grpSpPr>
        <p:sp>
          <p:nvSpPr>
            <p:cNvPr id="278579" name="Oval 51"/>
            <p:cNvSpPr>
              <a:spLocks noChangeArrowheads="1"/>
            </p:cNvSpPr>
            <p:nvPr/>
          </p:nvSpPr>
          <p:spPr bwMode="auto">
            <a:xfrm>
              <a:off x="1702" y="2770"/>
              <a:ext cx="61" cy="62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8580" name="Line 52"/>
            <p:cNvSpPr>
              <a:spLocks noChangeShapeType="1"/>
            </p:cNvSpPr>
            <p:nvPr/>
          </p:nvSpPr>
          <p:spPr bwMode="auto">
            <a:xfrm>
              <a:off x="1604" y="2795"/>
              <a:ext cx="110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8581" name="Line 53"/>
            <p:cNvSpPr>
              <a:spLocks noChangeShapeType="1"/>
            </p:cNvSpPr>
            <p:nvPr/>
          </p:nvSpPr>
          <p:spPr bwMode="auto">
            <a:xfrm>
              <a:off x="1727" y="2782"/>
              <a:ext cx="1" cy="7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78582" name="Line 54"/>
          <p:cNvSpPr>
            <a:spLocks noChangeShapeType="1"/>
          </p:cNvSpPr>
          <p:nvPr/>
        </p:nvSpPr>
        <p:spPr bwMode="auto">
          <a:xfrm flipH="1">
            <a:off x="2389188" y="2039938"/>
            <a:ext cx="1762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83" name="Line 55"/>
          <p:cNvSpPr>
            <a:spLocks noChangeShapeType="1"/>
          </p:cNvSpPr>
          <p:nvPr/>
        </p:nvSpPr>
        <p:spPr bwMode="auto">
          <a:xfrm>
            <a:off x="6723063" y="5546725"/>
            <a:ext cx="1587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84" name="Freeform 56"/>
          <p:cNvSpPr>
            <a:spLocks/>
          </p:cNvSpPr>
          <p:nvPr/>
        </p:nvSpPr>
        <p:spPr bwMode="auto">
          <a:xfrm>
            <a:off x="2389188" y="1168400"/>
            <a:ext cx="5718175" cy="449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32"/>
              </a:cxn>
              <a:cxn ang="0">
                <a:pos x="3602" y="2832"/>
              </a:cxn>
            </a:cxnLst>
            <a:rect l="0" t="0" r="r" b="b"/>
            <a:pathLst>
              <a:path w="3602" h="2832">
                <a:moveTo>
                  <a:pt x="0" y="0"/>
                </a:moveTo>
                <a:lnTo>
                  <a:pt x="0" y="2832"/>
                </a:lnTo>
                <a:lnTo>
                  <a:pt x="3602" y="2832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85" name="Line 57"/>
          <p:cNvSpPr>
            <a:spLocks noChangeShapeType="1"/>
          </p:cNvSpPr>
          <p:nvPr/>
        </p:nvSpPr>
        <p:spPr bwMode="auto">
          <a:xfrm>
            <a:off x="2389188" y="5070475"/>
            <a:ext cx="1762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8588" name="Rectangle 60"/>
          <p:cNvSpPr>
            <a:spLocks noChangeArrowheads="1"/>
          </p:cNvSpPr>
          <p:nvPr/>
        </p:nvSpPr>
        <p:spPr bwMode="auto">
          <a:xfrm>
            <a:off x="1477963" y="1146175"/>
            <a:ext cx="8763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 b="1">
                <a:solidFill>
                  <a:srgbClr val="000000"/>
                </a:solidFill>
              </a:rPr>
              <a:t>Price of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589" name="Rectangle 61"/>
          <p:cNvSpPr>
            <a:spLocks noChangeArrowheads="1"/>
          </p:cNvSpPr>
          <p:nvPr/>
        </p:nvSpPr>
        <p:spPr bwMode="auto">
          <a:xfrm>
            <a:off x="1238250" y="1409700"/>
            <a:ext cx="11303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 b="1">
                <a:solidFill>
                  <a:srgbClr val="000000"/>
                </a:solidFill>
              </a:rPr>
              <a:t>Ice-Cream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590" name="Rectangle 62"/>
          <p:cNvSpPr>
            <a:spLocks noChangeArrowheads="1"/>
          </p:cNvSpPr>
          <p:nvPr/>
        </p:nvSpPr>
        <p:spPr bwMode="auto">
          <a:xfrm>
            <a:off x="1724025" y="1673225"/>
            <a:ext cx="636588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 b="1">
                <a:solidFill>
                  <a:srgbClr val="000000"/>
                </a:solidFill>
              </a:rPr>
              <a:t>Cone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591" name="Rectangle 63"/>
          <p:cNvSpPr>
            <a:spLocks noChangeArrowheads="1"/>
          </p:cNvSpPr>
          <p:nvPr/>
        </p:nvSpPr>
        <p:spPr bwMode="auto">
          <a:xfrm>
            <a:off x="2270125" y="5743575"/>
            <a:ext cx="214313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592" name="Rectangle 64"/>
          <p:cNvSpPr>
            <a:spLocks noChangeArrowheads="1"/>
          </p:cNvSpPr>
          <p:nvPr/>
        </p:nvSpPr>
        <p:spPr bwMode="auto">
          <a:xfrm>
            <a:off x="1835150" y="2490788"/>
            <a:ext cx="42227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2.50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593" name="Rectangle 65"/>
          <p:cNvSpPr>
            <a:spLocks noChangeArrowheads="1"/>
          </p:cNvSpPr>
          <p:nvPr/>
        </p:nvSpPr>
        <p:spPr bwMode="auto">
          <a:xfrm>
            <a:off x="1835150" y="3098800"/>
            <a:ext cx="42227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2.00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594" name="Rectangle 66"/>
          <p:cNvSpPr>
            <a:spLocks noChangeArrowheads="1"/>
          </p:cNvSpPr>
          <p:nvPr/>
        </p:nvSpPr>
        <p:spPr bwMode="auto">
          <a:xfrm>
            <a:off x="1835150" y="3744913"/>
            <a:ext cx="42227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1.50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595" name="Rectangle 67"/>
          <p:cNvSpPr>
            <a:spLocks noChangeArrowheads="1"/>
          </p:cNvSpPr>
          <p:nvPr/>
        </p:nvSpPr>
        <p:spPr bwMode="auto">
          <a:xfrm>
            <a:off x="1835150" y="4327525"/>
            <a:ext cx="42227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1.00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596" name="Rectangle 68"/>
          <p:cNvSpPr>
            <a:spLocks noChangeArrowheads="1"/>
          </p:cNvSpPr>
          <p:nvPr/>
        </p:nvSpPr>
        <p:spPr bwMode="auto">
          <a:xfrm>
            <a:off x="2665413" y="5743575"/>
            <a:ext cx="214312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1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597" name="Rectangle 69"/>
          <p:cNvSpPr>
            <a:spLocks noChangeArrowheads="1"/>
          </p:cNvSpPr>
          <p:nvPr/>
        </p:nvSpPr>
        <p:spPr bwMode="auto">
          <a:xfrm>
            <a:off x="2997200" y="5743575"/>
            <a:ext cx="214313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2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599" name="Rectangle 71"/>
          <p:cNvSpPr>
            <a:spLocks noChangeArrowheads="1"/>
          </p:cNvSpPr>
          <p:nvPr/>
        </p:nvSpPr>
        <p:spPr bwMode="auto">
          <a:xfrm>
            <a:off x="3724275" y="5743575"/>
            <a:ext cx="214313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4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600" name="Rectangle 72"/>
          <p:cNvSpPr>
            <a:spLocks noChangeArrowheads="1"/>
          </p:cNvSpPr>
          <p:nvPr/>
        </p:nvSpPr>
        <p:spPr bwMode="auto">
          <a:xfrm>
            <a:off x="4081463" y="5743575"/>
            <a:ext cx="214312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5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601" name="Rectangle 73"/>
          <p:cNvSpPr>
            <a:spLocks noChangeArrowheads="1"/>
          </p:cNvSpPr>
          <p:nvPr/>
        </p:nvSpPr>
        <p:spPr bwMode="auto">
          <a:xfrm>
            <a:off x="4445000" y="5743575"/>
            <a:ext cx="214313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6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602" name="Rectangle 74"/>
          <p:cNvSpPr>
            <a:spLocks noChangeArrowheads="1"/>
          </p:cNvSpPr>
          <p:nvPr/>
        </p:nvSpPr>
        <p:spPr bwMode="auto">
          <a:xfrm>
            <a:off x="4808538" y="5743575"/>
            <a:ext cx="214312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7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603" name="Rectangle 75"/>
          <p:cNvSpPr>
            <a:spLocks noChangeArrowheads="1"/>
          </p:cNvSpPr>
          <p:nvPr/>
        </p:nvSpPr>
        <p:spPr bwMode="auto">
          <a:xfrm>
            <a:off x="5172075" y="5743575"/>
            <a:ext cx="214313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8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604" name="Rectangle 76"/>
          <p:cNvSpPr>
            <a:spLocks noChangeArrowheads="1"/>
          </p:cNvSpPr>
          <p:nvPr/>
        </p:nvSpPr>
        <p:spPr bwMode="auto">
          <a:xfrm>
            <a:off x="5535613" y="5743575"/>
            <a:ext cx="214312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9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605" name="Rectangle 77"/>
          <p:cNvSpPr>
            <a:spLocks noChangeArrowheads="1"/>
          </p:cNvSpPr>
          <p:nvPr/>
        </p:nvSpPr>
        <p:spPr bwMode="auto">
          <a:xfrm>
            <a:off x="5840413" y="5743575"/>
            <a:ext cx="331787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10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606" name="Rectangle 78"/>
          <p:cNvSpPr>
            <a:spLocks noChangeArrowheads="1"/>
          </p:cNvSpPr>
          <p:nvPr/>
        </p:nvSpPr>
        <p:spPr bwMode="auto">
          <a:xfrm>
            <a:off x="6197600" y="5743575"/>
            <a:ext cx="331788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11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607" name="Rectangle 79"/>
          <p:cNvSpPr>
            <a:spLocks noChangeArrowheads="1"/>
          </p:cNvSpPr>
          <p:nvPr/>
        </p:nvSpPr>
        <p:spPr bwMode="auto">
          <a:xfrm>
            <a:off x="6956425" y="5711825"/>
            <a:ext cx="1139825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 b="1">
                <a:solidFill>
                  <a:srgbClr val="000000"/>
                </a:solidFill>
              </a:rPr>
              <a:t>Quantity of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608" name="Rectangle 80"/>
          <p:cNvSpPr>
            <a:spLocks noChangeArrowheads="1"/>
          </p:cNvSpPr>
          <p:nvPr/>
        </p:nvSpPr>
        <p:spPr bwMode="auto">
          <a:xfrm>
            <a:off x="6359525" y="5973763"/>
            <a:ext cx="1766888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 b="1">
                <a:solidFill>
                  <a:srgbClr val="000000"/>
                </a:solidFill>
              </a:rPr>
              <a:t>Ice-Cream Cones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609" name="Rectangle 81"/>
          <p:cNvSpPr>
            <a:spLocks noChangeArrowheads="1"/>
          </p:cNvSpPr>
          <p:nvPr/>
        </p:nvSpPr>
        <p:spPr bwMode="auto">
          <a:xfrm>
            <a:off x="1724025" y="1922463"/>
            <a:ext cx="54292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 dirty="0">
                <a:solidFill>
                  <a:srgbClr val="000000"/>
                </a:solidFill>
              </a:rPr>
              <a:t>$3.00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78610" name="Rectangle 82"/>
          <p:cNvSpPr>
            <a:spLocks noChangeArrowheads="1"/>
          </p:cNvSpPr>
          <p:nvPr/>
        </p:nvSpPr>
        <p:spPr bwMode="auto">
          <a:xfrm>
            <a:off x="6561138" y="5743575"/>
            <a:ext cx="331787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12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78611" name="Rectangle 83"/>
          <p:cNvSpPr>
            <a:spLocks noChangeArrowheads="1"/>
          </p:cNvSpPr>
          <p:nvPr/>
        </p:nvSpPr>
        <p:spPr bwMode="auto">
          <a:xfrm>
            <a:off x="1835150" y="4960938"/>
            <a:ext cx="42227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/>
            <a:r>
              <a:rPr lang="en-US" sz="1700">
                <a:solidFill>
                  <a:srgbClr val="000000"/>
                </a:solidFill>
              </a:rPr>
              <a:t>0.50</a:t>
            </a:r>
            <a:endParaRPr lang="en-US" sz="2400">
              <a:latin typeface="Times New Roman" pitchFamily="18" charset="0"/>
            </a:endParaRPr>
          </a:p>
        </p:txBody>
      </p:sp>
      <p:pic>
        <p:nvPicPr>
          <p:cNvPr id="96" name="Picture 2" descr="C:\Users\musman\Documents\A_yeni dell belgeler\COURSES\Econ330 2012 FALL\turkish_lira_symbo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3654" y="1933766"/>
            <a:ext cx="152777" cy="216024"/>
          </a:xfrm>
          <a:prstGeom prst="rect">
            <a:avLst/>
          </a:prstGeom>
          <a:noFill/>
        </p:spPr>
      </p:pic>
      <p:pic>
        <p:nvPicPr>
          <p:cNvPr id="100" name="Picture 97"/>
          <p:cNvPicPr>
            <a:picLocks noChangeAspect="1" noChangeArrowheads="1"/>
          </p:cNvPicPr>
          <p:nvPr/>
        </p:nvPicPr>
        <p:blipFill>
          <a:blip r:embed="rId3" cstate="print"/>
          <a:srcRect r="67474" b="46863"/>
          <a:stretch>
            <a:fillRect/>
          </a:stretch>
        </p:blipFill>
        <p:spPr bwMode="auto">
          <a:xfrm>
            <a:off x="5076056" y="1350640"/>
            <a:ext cx="4006057" cy="315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2" descr="C:\Users\musman\Documents\A_yeni dell belgeler\COURSES\Econ330 2012 FALL\turkish_lira_symbo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285992"/>
            <a:ext cx="188976" cy="267208"/>
          </a:xfrm>
          <a:prstGeom prst="rect">
            <a:avLst/>
          </a:prstGeom>
          <a:noFill/>
        </p:spPr>
      </p:pic>
      <p:sp>
        <p:nvSpPr>
          <p:cNvPr id="102" name="TextBox 101"/>
          <p:cNvSpPr txBox="1"/>
          <p:nvPr/>
        </p:nvSpPr>
        <p:spPr>
          <a:xfrm>
            <a:off x="7786710" y="1785926"/>
            <a:ext cx="115212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Supplied</a:t>
            </a:r>
            <a:endParaRPr lang="tr-TR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27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defTabSz="914400"/>
            <a:r>
              <a:rPr lang="tr-TR" sz="4000">
                <a:solidFill>
                  <a:srgbClr val="696464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Supply</a:t>
            </a:r>
            <a:endParaRPr lang="tr-TR"/>
          </a:p>
        </p:txBody>
      </p:sp>
      <p:sp>
        <p:nvSpPr>
          <p:cNvPr id="24578" name="Rectangle 2"/>
          <p:cNvSpPr>
            <a:spLocks noGrp="1"/>
          </p:cNvSpPr>
          <p:nvPr>
            <p:ph type="body" idx="1"/>
          </p:nvPr>
        </p:nvSpPr>
        <p:spPr bwMode="auto">
          <a:xfrm>
            <a:off x="457200" y="1370013"/>
            <a:ext cx="8229600" cy="4527550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273050" indent="-273050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600">
                <a:latin typeface="Arial" pitchFamily="34" charset="0"/>
                <a:cs typeface="Arial" pitchFamily="34" charset="0"/>
                <a:sym typeface="Arial" pitchFamily="34" charset="0"/>
              </a:rPr>
              <a:t>The supply curve gives the relationship between price and quantity supplied, assuming that all other determinants of quantity supplied are kept constant.</a:t>
            </a:r>
          </a:p>
          <a:p>
            <a:pPr marL="273050" indent="-273050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600" b="1" u="sng">
                <a:latin typeface="Arial" pitchFamily="34" charset="0"/>
                <a:cs typeface="Arial" pitchFamily="34" charset="0"/>
                <a:sym typeface="Arial" pitchFamily="34" charset="0"/>
              </a:rPr>
              <a:t>The Law of Supply:</a:t>
            </a:r>
            <a:r>
              <a:rPr lang="tr-TR" sz="2600" b="1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600">
                <a:latin typeface="Arial" pitchFamily="34" charset="0"/>
                <a:cs typeface="Arial" pitchFamily="34" charset="0"/>
                <a:sym typeface="Arial" pitchFamily="34" charset="0"/>
              </a:rPr>
              <a:t>Other things being equal, the quantity supplied of a good rises when the price of the good rises.</a:t>
            </a:r>
          </a:p>
          <a:p>
            <a:pPr marL="273050" indent="-273050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600" b="1" u="sng">
                <a:latin typeface="Arial" pitchFamily="34" charset="0"/>
                <a:cs typeface="Arial" pitchFamily="34" charset="0"/>
                <a:sym typeface="Arial" pitchFamily="34" charset="0"/>
              </a:rPr>
              <a:t>Remark:</a:t>
            </a:r>
            <a:r>
              <a:rPr lang="tr-TR" sz="2600">
                <a:latin typeface="Arial" pitchFamily="34" charset="0"/>
                <a:cs typeface="Arial" pitchFamily="34" charset="0"/>
                <a:sym typeface="Arial" pitchFamily="34" charset="0"/>
              </a:rPr>
              <a:t>  A change in the price of a good will cause a change in the quantity supplied of that good, but will not cause a change in the supply for that good.</a:t>
            </a:r>
            <a:endParaRPr lang="tr-TR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Defending the law of supply</a:t>
            </a:r>
            <a:endParaRPr lang="tr-T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Revenue is the unit price of the product multiplied by the amount sold.  (If you sell 5 units at a unit price of $3, your revenue will be $15.)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A change in price changes revenues and hence profits, so it is a major determinant of the amount sellers will want to sell.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Because a higher price leads to higher profit, and a higher profit leads to a larger amount that sellers will want to sell, we expect that a greater quantity is supplied when the price is higher.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/>
              <a:t>Thus, the relationship between quantity that sellers will sell and price should be direct or positive.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772400" cy="1143000"/>
          </a:xfrm>
        </p:spPr>
        <p:txBody>
          <a:bodyPr/>
          <a:lstStyle/>
          <a:p>
            <a:pPr defTabSz="914400"/>
            <a:r>
              <a:rPr lang="tr-TR" sz="4000">
                <a:solidFill>
                  <a:srgbClr val="696464"/>
                </a:solidFill>
              </a:rPr>
              <a:t>The Law of Supply</a:t>
            </a:r>
            <a:endParaRPr lang="tr-TR"/>
          </a:p>
        </p:txBody>
      </p:sp>
      <p:pic>
        <p:nvPicPr>
          <p:cNvPr id="25602" name="Picture 2" descr="image4.png"/>
          <p:cNvPicPr>
            <a:picLocks noChangeAspect="1"/>
          </p:cNvPicPr>
          <p:nvPr/>
        </p:nvPicPr>
        <p:blipFill>
          <a:blip r:embed="rId2"/>
          <a:srcRect t="13321"/>
          <a:stretch>
            <a:fillRect/>
          </a:stretch>
        </p:blipFill>
        <p:spPr bwMode="auto">
          <a:xfrm>
            <a:off x="381000" y="1412776"/>
            <a:ext cx="8458200" cy="5149949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35845" name="Line 6"/>
          <p:cNvSpPr>
            <a:spLocks noChangeShapeType="1"/>
          </p:cNvSpPr>
          <p:nvPr/>
        </p:nvSpPr>
        <p:spPr bwMode="auto">
          <a:xfrm>
            <a:off x="1600200" y="1828800"/>
            <a:ext cx="0" cy="434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35846" name="Line 7"/>
          <p:cNvSpPr>
            <a:spLocks noChangeShapeType="1"/>
          </p:cNvSpPr>
          <p:nvPr/>
        </p:nvSpPr>
        <p:spPr bwMode="auto">
          <a:xfrm>
            <a:off x="1600200" y="6172200"/>
            <a:ext cx="563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35847" name="Text Box 8"/>
          <p:cNvSpPr txBox="1">
            <a:spLocks noChangeArrowheads="1"/>
          </p:cNvSpPr>
          <p:nvPr/>
        </p:nvSpPr>
        <p:spPr bwMode="auto">
          <a:xfrm>
            <a:off x="2895600" y="6172200"/>
            <a:ext cx="4572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i="0" dirty="0">
                <a:latin typeface="Tahoma" pitchFamily="34" charset="0"/>
              </a:rPr>
              <a:t>1</a:t>
            </a:r>
          </a:p>
        </p:txBody>
      </p:sp>
      <p:sp>
        <p:nvSpPr>
          <p:cNvPr id="464905" name="Text Box 9"/>
          <p:cNvSpPr txBox="1">
            <a:spLocks noChangeArrowheads="1"/>
          </p:cNvSpPr>
          <p:nvPr/>
        </p:nvSpPr>
        <p:spPr bwMode="auto">
          <a:xfrm>
            <a:off x="5486400" y="6172200"/>
            <a:ext cx="5334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i="0" dirty="0">
                <a:latin typeface="Tahoma" pitchFamily="34" charset="0"/>
              </a:rPr>
              <a:t> 5</a:t>
            </a:r>
          </a:p>
        </p:txBody>
      </p:sp>
      <p:sp>
        <p:nvSpPr>
          <p:cNvPr id="35849" name="Text Box 10"/>
          <p:cNvSpPr txBox="1">
            <a:spLocks noChangeArrowheads="1"/>
          </p:cNvSpPr>
          <p:nvPr/>
        </p:nvSpPr>
        <p:spPr bwMode="auto">
          <a:xfrm>
            <a:off x="533400" y="1447800"/>
            <a:ext cx="1524000" cy="9159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b="1" i="0" dirty="0">
                <a:solidFill>
                  <a:srgbClr val="0000CC"/>
                </a:solidFill>
              </a:rPr>
              <a:t>Price of Ice-Cream Cones</a:t>
            </a:r>
          </a:p>
        </p:txBody>
      </p:sp>
      <p:sp>
        <p:nvSpPr>
          <p:cNvPr id="35850" name="Text Box 11"/>
          <p:cNvSpPr txBox="1">
            <a:spLocks noChangeArrowheads="1"/>
          </p:cNvSpPr>
          <p:nvPr/>
        </p:nvSpPr>
        <p:spPr bwMode="auto">
          <a:xfrm>
            <a:off x="7315200" y="5638800"/>
            <a:ext cx="1524000" cy="9159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b="1" i="0" dirty="0">
                <a:solidFill>
                  <a:srgbClr val="0000CC"/>
                </a:solidFill>
              </a:rPr>
              <a:t>Quantity of Ice-Cream Cones</a:t>
            </a:r>
          </a:p>
        </p:txBody>
      </p:sp>
      <p:sp>
        <p:nvSpPr>
          <p:cNvPr id="35851" name="Text Box 12"/>
          <p:cNvSpPr txBox="1">
            <a:spLocks noChangeArrowheads="1"/>
          </p:cNvSpPr>
          <p:nvPr/>
        </p:nvSpPr>
        <p:spPr bwMode="auto">
          <a:xfrm>
            <a:off x="1371600" y="6172200"/>
            <a:ext cx="4572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i="0" dirty="0">
                <a:latin typeface="Tahoma" pitchFamily="34" charset="0"/>
              </a:rPr>
              <a:t>0</a:t>
            </a:r>
          </a:p>
        </p:txBody>
      </p:sp>
      <p:sp>
        <p:nvSpPr>
          <p:cNvPr id="35852" name="Line 13"/>
          <p:cNvSpPr>
            <a:spLocks noChangeShapeType="1"/>
          </p:cNvSpPr>
          <p:nvPr/>
        </p:nvSpPr>
        <p:spPr bwMode="auto">
          <a:xfrm flipV="1">
            <a:off x="2133600" y="2133600"/>
            <a:ext cx="4495800" cy="327660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35853" name="Text Box 14"/>
          <p:cNvSpPr txBox="1">
            <a:spLocks noChangeArrowheads="1"/>
          </p:cNvSpPr>
          <p:nvPr/>
        </p:nvSpPr>
        <p:spPr bwMode="auto">
          <a:xfrm>
            <a:off x="6553200" y="1524000"/>
            <a:ext cx="6096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 i="0" dirty="0"/>
              <a:t>S</a:t>
            </a:r>
          </a:p>
        </p:txBody>
      </p:sp>
      <p:sp>
        <p:nvSpPr>
          <p:cNvPr id="35854" name="Text Box 15"/>
          <p:cNvSpPr txBox="1">
            <a:spLocks noChangeArrowheads="1"/>
          </p:cNvSpPr>
          <p:nvPr/>
        </p:nvSpPr>
        <p:spPr bwMode="auto">
          <a:xfrm>
            <a:off x="685800" y="4572000"/>
            <a:ext cx="9144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000" b="1" dirty="0" smtClean="0">
                <a:latin typeface="Tahoma" pitchFamily="34" charset="0"/>
              </a:rPr>
              <a:t>  </a:t>
            </a:r>
            <a:r>
              <a:rPr lang="en-US" altLang="en-US" sz="2000" b="1" i="0" dirty="0" smtClean="0">
                <a:latin typeface="Tahoma" pitchFamily="34" charset="0"/>
              </a:rPr>
              <a:t>1.00</a:t>
            </a:r>
            <a:endParaRPr lang="en-US" altLang="en-US" sz="2000" b="1" i="0" dirty="0">
              <a:latin typeface="Tahoma" pitchFamily="34" charset="0"/>
            </a:endParaRPr>
          </a:p>
        </p:txBody>
      </p:sp>
      <p:sp>
        <p:nvSpPr>
          <p:cNvPr id="35855" name="Line 16"/>
          <p:cNvSpPr>
            <a:spLocks noChangeShapeType="1"/>
          </p:cNvSpPr>
          <p:nvPr/>
        </p:nvSpPr>
        <p:spPr bwMode="auto">
          <a:xfrm>
            <a:off x="1600200" y="4800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35856" name="Line 17"/>
          <p:cNvSpPr>
            <a:spLocks noChangeShapeType="1"/>
          </p:cNvSpPr>
          <p:nvPr/>
        </p:nvSpPr>
        <p:spPr bwMode="auto">
          <a:xfrm>
            <a:off x="3048000" y="48006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464914" name="Line 18"/>
          <p:cNvSpPr>
            <a:spLocks noChangeShapeType="1"/>
          </p:cNvSpPr>
          <p:nvPr/>
        </p:nvSpPr>
        <p:spPr bwMode="auto">
          <a:xfrm>
            <a:off x="1600200" y="2819400"/>
            <a:ext cx="41148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464915" name="Line 19"/>
          <p:cNvSpPr>
            <a:spLocks noChangeShapeType="1"/>
          </p:cNvSpPr>
          <p:nvPr/>
        </p:nvSpPr>
        <p:spPr bwMode="auto">
          <a:xfrm>
            <a:off x="5715000" y="28194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35859" name="Oval 20"/>
          <p:cNvSpPr>
            <a:spLocks noChangeArrowheads="1"/>
          </p:cNvSpPr>
          <p:nvPr/>
        </p:nvSpPr>
        <p:spPr bwMode="auto">
          <a:xfrm>
            <a:off x="2971800" y="4724400"/>
            <a:ext cx="152400" cy="1524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35860" name="Oval 21"/>
          <p:cNvSpPr>
            <a:spLocks noChangeArrowheads="1"/>
          </p:cNvSpPr>
          <p:nvPr/>
        </p:nvSpPr>
        <p:spPr bwMode="auto">
          <a:xfrm>
            <a:off x="5638800" y="2743200"/>
            <a:ext cx="152400" cy="1524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35861" name="Text Box 22"/>
          <p:cNvSpPr txBox="1">
            <a:spLocks noChangeArrowheads="1"/>
          </p:cNvSpPr>
          <p:nvPr/>
        </p:nvSpPr>
        <p:spPr bwMode="auto">
          <a:xfrm>
            <a:off x="2667000" y="4343400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0" dirty="0">
                <a:latin typeface="Tahoma" pitchFamily="34" charset="0"/>
              </a:rPr>
              <a:t>A</a:t>
            </a:r>
          </a:p>
        </p:txBody>
      </p:sp>
      <p:sp>
        <p:nvSpPr>
          <p:cNvPr id="464919" name="Text Box 23"/>
          <p:cNvSpPr txBox="1">
            <a:spLocks noChangeArrowheads="1"/>
          </p:cNvSpPr>
          <p:nvPr/>
        </p:nvSpPr>
        <p:spPr bwMode="auto">
          <a:xfrm>
            <a:off x="5486400" y="2286000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0" dirty="0">
                <a:latin typeface="Tahoma" pitchFamily="34" charset="0"/>
              </a:rPr>
              <a:t>C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609600" y="2590800"/>
            <a:ext cx="990600" cy="1981200"/>
            <a:chOff x="432" y="1632"/>
            <a:chExt cx="576" cy="1248"/>
          </a:xfrm>
        </p:grpSpPr>
        <p:sp>
          <p:nvSpPr>
            <p:cNvPr id="35868" name="Text Box 25"/>
            <p:cNvSpPr txBox="1">
              <a:spLocks noChangeArrowheads="1"/>
            </p:cNvSpPr>
            <p:nvPr/>
          </p:nvSpPr>
          <p:spPr bwMode="auto">
            <a:xfrm>
              <a:off x="432" y="1632"/>
              <a:ext cx="57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b="1" i="0" dirty="0" smtClean="0">
                  <a:latin typeface="Tahoma" pitchFamily="34" charset="0"/>
                </a:rPr>
                <a:t>  3.00</a:t>
              </a:r>
              <a:endParaRPr lang="en-US" altLang="en-US" sz="2000" b="1" i="0" dirty="0">
                <a:latin typeface="Tahoma" pitchFamily="34" charset="0"/>
              </a:endParaRPr>
            </a:p>
          </p:txBody>
        </p:sp>
        <p:sp>
          <p:nvSpPr>
            <p:cNvPr id="35869" name="Line 26"/>
            <p:cNvSpPr>
              <a:spLocks noChangeShapeType="1"/>
            </p:cNvSpPr>
            <p:nvPr/>
          </p:nvSpPr>
          <p:spPr bwMode="auto">
            <a:xfrm flipV="1">
              <a:off x="720" y="1920"/>
              <a:ext cx="0" cy="960"/>
            </a:xfrm>
            <a:prstGeom prst="line">
              <a:avLst/>
            </a:prstGeom>
            <a:noFill/>
            <a:ln w="57150">
              <a:solidFill>
                <a:srgbClr val="FC0128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tr-TR" dirty="0"/>
            </a:p>
          </p:txBody>
        </p:sp>
      </p:grpSp>
      <p:sp>
        <p:nvSpPr>
          <p:cNvPr id="464923" name="Line 27"/>
          <p:cNvSpPr>
            <a:spLocks noChangeShapeType="1"/>
          </p:cNvSpPr>
          <p:nvPr/>
        </p:nvSpPr>
        <p:spPr bwMode="auto">
          <a:xfrm>
            <a:off x="3276600" y="6400800"/>
            <a:ext cx="2133600" cy="0"/>
          </a:xfrm>
          <a:prstGeom prst="line">
            <a:avLst/>
          </a:prstGeom>
          <a:noFill/>
          <a:ln w="57150">
            <a:solidFill>
              <a:srgbClr val="FC0128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464924" name="Line 28"/>
          <p:cNvSpPr>
            <a:spLocks noChangeShapeType="1"/>
          </p:cNvSpPr>
          <p:nvPr/>
        </p:nvSpPr>
        <p:spPr bwMode="auto">
          <a:xfrm flipV="1">
            <a:off x="3124200" y="2895600"/>
            <a:ext cx="2209800" cy="1600200"/>
          </a:xfrm>
          <a:prstGeom prst="line">
            <a:avLst/>
          </a:prstGeom>
          <a:noFill/>
          <a:ln w="57150">
            <a:solidFill>
              <a:srgbClr val="FC0128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464925" name="Text Box 29"/>
          <p:cNvSpPr txBox="1">
            <a:spLocks noChangeArrowheads="1"/>
          </p:cNvSpPr>
          <p:nvPr/>
        </p:nvSpPr>
        <p:spPr bwMode="auto">
          <a:xfrm>
            <a:off x="6096000" y="2895600"/>
            <a:ext cx="2667000" cy="1323439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i="0" dirty="0">
                <a:solidFill>
                  <a:srgbClr val="494076"/>
                </a:solidFill>
              </a:rPr>
              <a:t>A rise in the price of ice cream cones results in a movement along the supply curve.</a:t>
            </a:r>
          </a:p>
        </p:txBody>
      </p:sp>
      <p:sp>
        <p:nvSpPr>
          <p:cNvPr id="35867" name="Rectangle 3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smtClean="0"/>
              <a:t>Change in Quantity Supplied</a:t>
            </a:r>
          </a:p>
        </p:txBody>
      </p:sp>
      <p:pic>
        <p:nvPicPr>
          <p:cNvPr id="30" name="Picture 2" descr="C:\Users\musman\Documents\A_yeni dell belgeler\COURSES\Econ330 2012 FALL\turkish_lira_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636912"/>
            <a:ext cx="188976" cy="267208"/>
          </a:xfrm>
          <a:prstGeom prst="rect">
            <a:avLst/>
          </a:prstGeom>
          <a:noFill/>
        </p:spPr>
      </p:pic>
      <p:pic>
        <p:nvPicPr>
          <p:cNvPr id="31" name="Picture 2" descr="C:\Users\musman\Documents\A_yeni dell belgeler\COURSES\Econ330 2012 FALL\turkish_lira_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643480"/>
            <a:ext cx="188976" cy="26720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64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64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4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4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4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4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4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4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4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4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4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4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4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4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4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6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05" grpId="0" autoUpdateAnimBg="0"/>
      <p:bldP spid="464914" grpId="0" animBg="1"/>
      <p:bldP spid="464915" grpId="0" animBg="1"/>
      <p:bldP spid="35860" grpId="0" animBg="1"/>
      <p:bldP spid="464919" grpId="0" autoUpdateAnimBg="0"/>
      <p:bldP spid="464923" grpId="0" animBg="1"/>
      <p:bldP spid="464924" grpId="0" animBg="1"/>
      <p:bldP spid="464925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7" y="908720"/>
            <a:ext cx="6814773" cy="5111080"/>
          </a:xfrm>
        </p:spPr>
      </p:pic>
    </p:spTree>
    <p:extLst>
      <p:ext uri="{BB962C8B-B14F-4D97-AF65-F5344CB8AC3E}">
        <p14:creationId xmlns:p14="http://schemas.microsoft.com/office/powerpoint/2010/main" val="160781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273050" indent="-273050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600">
                <a:latin typeface="Helvetica" charset="0"/>
                <a:sym typeface="Helvetica" charset="0"/>
              </a:rPr>
              <a:t>A change in price is represented by a movement along the supply curve.</a:t>
            </a:r>
          </a:p>
          <a:p>
            <a:pPr marL="273050" indent="-273050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600">
                <a:latin typeface="Helvetica" charset="0"/>
                <a:sym typeface="Helvetica" charset="0"/>
              </a:rPr>
              <a:t>All other changes that affect supply shift the supply curve.</a:t>
            </a:r>
          </a:p>
          <a:p>
            <a:pPr marL="547688" lvl="1" indent="-228600">
              <a:spcBef>
                <a:spcPts val="300"/>
              </a:spcBef>
              <a:buClr>
                <a:srgbClr val="9B2D1F"/>
              </a:buClr>
              <a:buSzPct val="85000"/>
              <a:buFont typeface="Wingdings 2" pitchFamily="18" charset="2"/>
              <a:buChar char="•"/>
            </a:pPr>
            <a:r>
              <a:rPr lang="tr-TR">
                <a:latin typeface="Helvetica" charset="0"/>
                <a:sym typeface="Helvetica" charset="0"/>
              </a:rPr>
              <a:t>A change in the price of inputs</a:t>
            </a:r>
          </a:p>
          <a:p>
            <a:pPr marL="547688" lvl="1" indent="-228600">
              <a:spcBef>
                <a:spcPts val="300"/>
              </a:spcBef>
              <a:buClr>
                <a:srgbClr val="9B2D1F"/>
              </a:buClr>
              <a:buSzPct val="85000"/>
              <a:buFont typeface="Wingdings 2" pitchFamily="18" charset="2"/>
              <a:buChar char="•"/>
            </a:pPr>
            <a:r>
              <a:rPr lang="tr-TR">
                <a:latin typeface="Helvetica" charset="0"/>
                <a:sym typeface="Helvetica" charset="0"/>
              </a:rPr>
              <a:t>A change in technology</a:t>
            </a:r>
          </a:p>
          <a:p>
            <a:pPr marL="547688" lvl="1" indent="-228600">
              <a:spcBef>
                <a:spcPts val="300"/>
              </a:spcBef>
              <a:buClr>
                <a:srgbClr val="9B2D1F"/>
              </a:buClr>
              <a:buSzPct val="85000"/>
              <a:buFont typeface="Wingdings 2" pitchFamily="18" charset="2"/>
              <a:buChar char="•"/>
            </a:pPr>
            <a:r>
              <a:rPr lang="tr-TR">
                <a:latin typeface="Helvetica" charset="0"/>
                <a:sym typeface="Helvetica" charset="0"/>
              </a:rPr>
              <a:t>A change in the natural environment</a:t>
            </a:r>
          </a:p>
          <a:p>
            <a:pPr marL="547688" lvl="1" indent="-228600">
              <a:spcBef>
                <a:spcPts val="300"/>
              </a:spcBef>
              <a:buClr>
                <a:srgbClr val="9B2D1F"/>
              </a:buClr>
              <a:buSzPct val="85000"/>
              <a:buFont typeface="Wingdings 2" pitchFamily="18" charset="2"/>
              <a:buChar char="•"/>
            </a:pPr>
            <a:r>
              <a:rPr lang="tr-TR">
                <a:latin typeface="Helvetica" charset="0"/>
                <a:sym typeface="Helvetica" charset="0"/>
              </a:rPr>
              <a:t>A change in the availability of credit</a:t>
            </a:r>
          </a:p>
          <a:p>
            <a:pPr marL="547688" lvl="1" indent="-228600">
              <a:spcBef>
                <a:spcPts val="300"/>
              </a:spcBef>
              <a:buClr>
                <a:srgbClr val="9B2D1F"/>
              </a:buClr>
              <a:buSzPct val="85000"/>
              <a:buFont typeface="Wingdings 2" pitchFamily="18" charset="2"/>
              <a:buChar char="•"/>
            </a:pPr>
            <a:r>
              <a:rPr lang="tr-TR">
                <a:latin typeface="Helvetica" charset="0"/>
                <a:sym typeface="Helvetica" charset="0"/>
              </a:rPr>
              <a:t>A change in expectations</a:t>
            </a:r>
            <a:endParaRPr lang="tr-TR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 fontScale="90000"/>
          </a:bodyPr>
          <a:lstStyle/>
          <a:p>
            <a:pPr algn="ctr" defTabSz="914400"/>
            <a:r>
              <a:rPr lang="tr-TR" sz="3400">
                <a:solidFill>
                  <a:srgbClr val="696464"/>
                </a:solidFill>
              </a:rPr>
              <a:t>Shifts in a Supply Curve versus Movements along a Supply Curve</a:t>
            </a:r>
            <a:endParaRPr lang="tr-TR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/>
          </p:cNvSpPr>
          <p:nvPr>
            <p:ph type="body" idx="1"/>
          </p:nvPr>
        </p:nvSpPr>
        <p:spPr bwMode="auto">
          <a:xfrm>
            <a:off x="838200" y="1219200"/>
            <a:ext cx="7772400" cy="4572000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231775" indent="-231775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200">
                <a:latin typeface="Arial" pitchFamily="34" charset="0"/>
                <a:cs typeface="Arial" pitchFamily="34" charset="0"/>
                <a:sym typeface="Arial" pitchFamily="34" charset="0"/>
              </a:rPr>
              <a:t>A rise in the price of coffee beans increases the costs of making espresso.</a:t>
            </a:r>
          </a:p>
          <a:p>
            <a:pPr marL="231775" indent="-231775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200">
                <a:latin typeface="Arial" pitchFamily="34" charset="0"/>
                <a:cs typeface="Arial" pitchFamily="34" charset="0"/>
                <a:sym typeface="Arial" pitchFamily="34" charset="0"/>
              </a:rPr>
              <a:t>The supply of espresso decreases, i.e. the supply curve for espresso shifts left or up.</a:t>
            </a:r>
            <a:endParaRPr lang="tr-TR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944562"/>
          </a:xfrm>
        </p:spPr>
        <p:txBody>
          <a:bodyPr/>
          <a:lstStyle/>
          <a:p>
            <a:pPr defTabSz="914400"/>
            <a:r>
              <a:rPr lang="tr-TR" sz="3900">
                <a:solidFill>
                  <a:srgbClr val="696464"/>
                </a:solidFill>
              </a:rPr>
              <a:t>Sources of Shifts in Supply Curves</a:t>
            </a:r>
            <a:endParaRPr lang="tr-TR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90800" y="2743200"/>
            <a:ext cx="4632325" cy="3836988"/>
            <a:chOff x="0" y="0"/>
            <a:chExt cx="365" cy="303"/>
          </a:xfrm>
        </p:grpSpPr>
        <p:pic>
          <p:nvPicPr>
            <p:cNvPr id="27652" name="Picture 4" descr="image5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365" cy="298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</p:pic>
        <p:sp>
          <p:nvSpPr>
            <p:cNvPr id="27653" name="AutoShape 5"/>
            <p:cNvSpPr>
              <a:spLocks/>
            </p:cNvSpPr>
            <p:nvPr/>
          </p:nvSpPr>
          <p:spPr bwMode="auto">
            <a:xfrm>
              <a:off x="27" y="9"/>
              <a:ext cx="92" cy="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Espresso Market</a:t>
              </a:r>
              <a:endParaRPr lang="tr-TR"/>
            </a:p>
          </p:txBody>
        </p:sp>
        <p:sp>
          <p:nvSpPr>
            <p:cNvPr id="27654" name="AutoShape 6"/>
            <p:cNvSpPr>
              <a:spLocks/>
            </p:cNvSpPr>
            <p:nvPr/>
          </p:nvSpPr>
          <p:spPr bwMode="auto">
            <a:xfrm>
              <a:off x="265" y="292"/>
              <a:ext cx="99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4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Copyright©2003  Southwestern/Thomson Learning</a:t>
              </a:r>
              <a:endParaRPr lang="tr-TR"/>
            </a:p>
          </p:txBody>
        </p:sp>
        <p:sp>
          <p:nvSpPr>
            <p:cNvPr id="27655" name="AutoShape 7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F6F9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56" name="AutoShape 8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F3F6F9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57" name="AutoShape 9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4F8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58" name="AutoShape 10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F2F4F8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59" name="AutoShape 11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1F4F7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60" name="AutoShape 12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F1F4F7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61" name="AutoShape 13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0F2F5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62" name="AutoShape 14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F0F2F5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63" name="AutoShape 15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EF1F4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64" name="AutoShape 16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EF1F4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65" name="AutoShape 17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DEFF3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66" name="AutoShape 18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DEFF3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67" name="AutoShape 19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BEEF2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68" name="AutoShape 20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BEEF2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69" name="AutoShape 21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AECF1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70" name="AutoShape 22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AECF1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71" name="AutoShape 23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9EBF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72" name="AutoShape 24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9EBF0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73" name="AutoShape 25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7EAE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74" name="AutoShape 26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7EAEF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75" name="AutoShape 27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6E9E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76" name="AutoShape 28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6E9EF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77" name="AutoShape 29"/>
            <p:cNvSpPr>
              <a:spLocks/>
            </p:cNvSpPr>
            <p:nvPr/>
          </p:nvSpPr>
          <p:spPr bwMode="auto">
            <a:xfrm>
              <a:off x="58" y="48"/>
              <a:ext cx="281" cy="2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78" name="AutoShape 30"/>
            <p:cNvSpPr>
              <a:spLocks/>
            </p:cNvSpPr>
            <p:nvPr/>
          </p:nvSpPr>
          <p:spPr bwMode="auto">
            <a:xfrm>
              <a:off x="58" y="48"/>
              <a:ext cx="281" cy="2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79" name="Line 31"/>
            <p:cNvSpPr>
              <a:spLocks noChangeShapeType="1"/>
            </p:cNvSpPr>
            <p:nvPr/>
          </p:nvSpPr>
          <p:spPr bwMode="auto">
            <a:xfrm flipV="1">
              <a:off x="131" y="91"/>
              <a:ext cx="132" cy="138"/>
            </a:xfrm>
            <a:prstGeom prst="line">
              <a:avLst/>
            </a:prstGeom>
            <a:noFill/>
            <a:ln w="3175" cap="flat" cmpd="sng">
              <a:solidFill>
                <a:srgbClr val="004C9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7680" name="AutoShape 32"/>
            <p:cNvSpPr>
              <a:spLocks/>
            </p:cNvSpPr>
            <p:nvPr/>
          </p:nvSpPr>
          <p:spPr bwMode="auto">
            <a:xfrm>
              <a:off x="145" y="130"/>
              <a:ext cx="75" cy="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3500"/>
                  </a:moveTo>
                  <a:lnTo>
                    <a:pt x="600" y="13800"/>
                  </a:lnTo>
                  <a:lnTo>
                    <a:pt x="600" y="7500"/>
                  </a:lnTo>
                  <a:lnTo>
                    <a:pt x="21600" y="6900"/>
                  </a:lnTo>
                  <a:lnTo>
                    <a:pt x="21600" y="13500"/>
                  </a:lnTo>
                  <a:close/>
                  <a:moveTo>
                    <a:pt x="600" y="10800"/>
                  </a:moveTo>
                  <a:lnTo>
                    <a:pt x="882" y="21600"/>
                  </a:lnTo>
                  <a:lnTo>
                    <a:pt x="0" y="10800"/>
                  </a:lnTo>
                  <a:lnTo>
                    <a:pt x="882" y="0"/>
                  </a:lnTo>
                  <a:lnTo>
                    <a:pt x="600" y="10800"/>
                  </a:lnTo>
                  <a:close/>
                </a:path>
              </a:pathLst>
            </a:cu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81" name="AutoShape 33"/>
            <p:cNvSpPr>
              <a:spLocks/>
            </p:cNvSpPr>
            <p:nvPr/>
          </p:nvSpPr>
          <p:spPr bwMode="auto">
            <a:xfrm>
              <a:off x="19" y="49"/>
              <a:ext cx="29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 b="1">
                  <a:latin typeface="Arial" pitchFamily="34" charset="0"/>
                  <a:cs typeface="Arial" pitchFamily="34" charset="0"/>
                  <a:sym typeface="Arial" pitchFamily="34" charset="0"/>
                </a:rPr>
                <a:t>Price </a:t>
              </a:r>
              <a:endParaRPr lang="tr-TR"/>
            </a:p>
          </p:txBody>
        </p:sp>
        <p:sp>
          <p:nvSpPr>
            <p:cNvPr id="27682" name="AutoShape 34"/>
            <p:cNvSpPr>
              <a:spLocks/>
            </p:cNvSpPr>
            <p:nvPr/>
          </p:nvSpPr>
          <p:spPr bwMode="auto">
            <a:xfrm>
              <a:off x="276" y="270"/>
              <a:ext cx="89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 b="1">
                  <a:latin typeface="Arial" pitchFamily="34" charset="0"/>
                  <a:cs typeface="Arial" pitchFamily="34" charset="0"/>
                  <a:sym typeface="Arial" pitchFamily="34" charset="0"/>
                </a:rPr>
                <a:t>Quantity  supplied</a:t>
              </a:r>
              <a:endParaRPr lang="tr-TR"/>
            </a:p>
          </p:txBody>
        </p:sp>
        <p:sp>
          <p:nvSpPr>
            <p:cNvPr id="27683" name="AutoShape 35"/>
            <p:cNvSpPr>
              <a:spLocks/>
            </p:cNvSpPr>
            <p:nvPr/>
          </p:nvSpPr>
          <p:spPr bwMode="auto">
            <a:xfrm>
              <a:off x="56" y="261"/>
              <a:ext cx="1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0</a:t>
              </a:r>
              <a:endParaRPr lang="tr-TR"/>
            </a:p>
          </p:txBody>
        </p:sp>
        <p:sp>
          <p:nvSpPr>
            <p:cNvPr id="27684" name="AutoShape 36"/>
            <p:cNvSpPr>
              <a:spLocks/>
            </p:cNvSpPr>
            <p:nvPr/>
          </p:nvSpPr>
          <p:spPr bwMode="auto">
            <a:xfrm>
              <a:off x="172" y="101"/>
              <a:ext cx="46" cy="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1E5E9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85" name="AutoShape 37"/>
            <p:cNvSpPr>
              <a:spLocks/>
            </p:cNvSpPr>
            <p:nvPr/>
          </p:nvSpPr>
          <p:spPr bwMode="auto">
            <a:xfrm>
              <a:off x="174" y="103"/>
              <a:ext cx="45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Decrease</a:t>
              </a:r>
              <a:endParaRPr lang="tr-TR"/>
            </a:p>
          </p:txBody>
        </p:sp>
        <p:sp>
          <p:nvSpPr>
            <p:cNvPr id="27686" name="AutoShape 38"/>
            <p:cNvSpPr>
              <a:spLocks/>
            </p:cNvSpPr>
            <p:nvPr/>
          </p:nvSpPr>
          <p:spPr bwMode="auto">
            <a:xfrm>
              <a:off x="176" y="116"/>
              <a:ext cx="4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in supply</a:t>
              </a:r>
              <a:endParaRPr lang="tr-TR"/>
            </a:p>
          </p:txBody>
        </p:sp>
        <p:sp>
          <p:nvSpPr>
            <p:cNvPr id="27687" name="AutoShape 39"/>
            <p:cNvSpPr>
              <a:spLocks/>
            </p:cNvSpPr>
            <p:nvPr/>
          </p:nvSpPr>
          <p:spPr bwMode="auto">
            <a:xfrm>
              <a:off x="172" y="101"/>
              <a:ext cx="46" cy="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1E5E9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7688" name="AutoShape 40"/>
            <p:cNvSpPr>
              <a:spLocks/>
            </p:cNvSpPr>
            <p:nvPr/>
          </p:nvSpPr>
          <p:spPr bwMode="auto">
            <a:xfrm>
              <a:off x="174" y="103"/>
              <a:ext cx="45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Decrease</a:t>
              </a:r>
              <a:endParaRPr lang="tr-TR"/>
            </a:p>
          </p:txBody>
        </p:sp>
        <p:sp>
          <p:nvSpPr>
            <p:cNvPr id="27689" name="AutoShape 41"/>
            <p:cNvSpPr>
              <a:spLocks/>
            </p:cNvSpPr>
            <p:nvPr/>
          </p:nvSpPr>
          <p:spPr bwMode="auto">
            <a:xfrm>
              <a:off x="176" y="116"/>
              <a:ext cx="4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in supply</a:t>
              </a:r>
              <a:endParaRPr lang="tr-TR"/>
            </a:p>
          </p:txBody>
        </p:sp>
        <p:sp>
          <p:nvSpPr>
            <p:cNvPr id="27690" name="Line 42"/>
            <p:cNvSpPr>
              <a:spLocks noChangeShapeType="1"/>
            </p:cNvSpPr>
            <p:nvPr/>
          </p:nvSpPr>
          <p:spPr bwMode="auto">
            <a:xfrm flipV="1">
              <a:off x="68" y="68"/>
              <a:ext cx="131" cy="138"/>
            </a:xfrm>
            <a:prstGeom prst="line">
              <a:avLst/>
            </a:prstGeom>
            <a:noFill/>
            <a:ln w="3175" cap="flat" cmpd="sng">
              <a:solidFill>
                <a:srgbClr val="5F161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7691" name="AutoShape 43"/>
            <p:cNvSpPr>
              <a:spLocks/>
            </p:cNvSpPr>
            <p:nvPr/>
          </p:nvSpPr>
          <p:spPr bwMode="auto">
            <a:xfrm>
              <a:off x="164" y="57"/>
              <a:ext cx="1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 </a:t>
              </a:r>
              <a:endParaRPr lang="tr-TR"/>
            </a:p>
          </p:txBody>
        </p:sp>
        <p:sp>
          <p:nvSpPr>
            <p:cNvPr id="27692" name="Line 44"/>
            <p:cNvSpPr>
              <a:spLocks noChangeShapeType="1"/>
            </p:cNvSpPr>
            <p:nvPr/>
          </p:nvSpPr>
          <p:spPr bwMode="auto">
            <a:xfrm flipV="1">
              <a:off x="68" y="68"/>
              <a:ext cx="131" cy="138"/>
            </a:xfrm>
            <a:prstGeom prst="line">
              <a:avLst/>
            </a:prstGeom>
            <a:noFill/>
            <a:ln w="3175" cap="flat" cmpd="sng">
              <a:solidFill>
                <a:srgbClr val="5F161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/>
          </p:cNvSpPr>
          <p:nvPr>
            <p:ph type="body" idx="1"/>
          </p:nvPr>
        </p:nvSpPr>
        <p:spPr bwMode="auto">
          <a:xfrm>
            <a:off x="914400" y="990600"/>
            <a:ext cx="7772400" cy="4572000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231775" indent="-231775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200">
                <a:latin typeface="Arial" pitchFamily="34" charset="0"/>
                <a:cs typeface="Arial" pitchFamily="34" charset="0"/>
                <a:sym typeface="Arial" pitchFamily="34" charset="0"/>
              </a:rPr>
              <a:t>If a new technology improves coffee bean harvesting, the costs of producing espresso fall.</a:t>
            </a:r>
          </a:p>
          <a:p>
            <a:pPr marL="231775" indent="-231775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200">
                <a:latin typeface="Arial" pitchFamily="34" charset="0"/>
                <a:cs typeface="Arial" pitchFamily="34" charset="0"/>
                <a:sym typeface="Arial" pitchFamily="34" charset="0"/>
              </a:rPr>
              <a:t>This increases the suppliers’ desire to sell at each price.</a:t>
            </a:r>
          </a:p>
          <a:p>
            <a:pPr marL="231775" indent="-231775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200">
                <a:latin typeface="Arial" pitchFamily="34" charset="0"/>
                <a:cs typeface="Arial" pitchFamily="34" charset="0"/>
                <a:sym typeface="Arial" pitchFamily="34" charset="0"/>
              </a:rPr>
              <a:t>The supply increases, i.e. the supply curve shifts right.</a:t>
            </a:r>
            <a:endParaRPr lang="tr-TR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defTabSz="914400"/>
            <a:r>
              <a:rPr lang="tr-TR" sz="3900">
                <a:solidFill>
                  <a:srgbClr val="696464"/>
                </a:solidFill>
              </a:rPr>
              <a:t>Sources of Shifts in Supply Curves</a:t>
            </a:r>
            <a:endParaRPr lang="tr-TR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90800" y="2743200"/>
            <a:ext cx="4632325" cy="3836988"/>
            <a:chOff x="0" y="0"/>
            <a:chExt cx="365" cy="303"/>
          </a:xfrm>
        </p:grpSpPr>
        <p:pic>
          <p:nvPicPr>
            <p:cNvPr id="28676" name="Picture 4" descr="image5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365" cy="298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</p:pic>
        <p:sp>
          <p:nvSpPr>
            <p:cNvPr id="28677" name="AutoShape 5"/>
            <p:cNvSpPr>
              <a:spLocks/>
            </p:cNvSpPr>
            <p:nvPr/>
          </p:nvSpPr>
          <p:spPr bwMode="auto">
            <a:xfrm>
              <a:off x="27" y="9"/>
              <a:ext cx="92" cy="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Espresso Market</a:t>
              </a:r>
              <a:endParaRPr lang="tr-TR"/>
            </a:p>
          </p:txBody>
        </p:sp>
        <p:sp>
          <p:nvSpPr>
            <p:cNvPr id="28678" name="AutoShape 6"/>
            <p:cNvSpPr>
              <a:spLocks/>
            </p:cNvSpPr>
            <p:nvPr/>
          </p:nvSpPr>
          <p:spPr bwMode="auto">
            <a:xfrm>
              <a:off x="265" y="292"/>
              <a:ext cx="99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400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Copyright©2003  Southwestern/Thomson Learning</a:t>
              </a:r>
              <a:endParaRPr lang="tr-TR"/>
            </a:p>
          </p:txBody>
        </p:sp>
        <p:sp>
          <p:nvSpPr>
            <p:cNvPr id="28679" name="AutoShape 7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3F6F9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80" name="AutoShape 8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F3F6F9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81" name="AutoShape 9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4F8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82" name="AutoShape 10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F2F4F8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83" name="AutoShape 11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1F4F7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84" name="AutoShape 12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F1F4F7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85" name="AutoShape 13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0F2F5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86" name="AutoShape 14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F0F2F5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87" name="AutoShape 15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EF1F4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88" name="AutoShape 16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EF1F4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89" name="AutoShape 17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DEFF3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90" name="AutoShape 18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DEFF3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91" name="AutoShape 19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BEEF2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92" name="AutoShape 20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BEEF2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93" name="AutoShape 21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AECF1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94" name="AutoShape 22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AECF1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95" name="AutoShape 23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9EBF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96" name="AutoShape 24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9EBF0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97" name="AutoShape 25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7EAE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98" name="AutoShape 26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7EAEF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699" name="AutoShape 27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6E9E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700" name="AutoShape 28"/>
            <p:cNvSpPr>
              <a:spLocks/>
            </p:cNvSpPr>
            <p:nvPr/>
          </p:nvSpPr>
          <p:spPr bwMode="auto">
            <a:xfrm>
              <a:off x="62" y="53"/>
              <a:ext cx="281" cy="2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 cmpd="sng">
              <a:solidFill>
                <a:srgbClr val="E6E9EF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701" name="AutoShape 29"/>
            <p:cNvSpPr>
              <a:spLocks/>
            </p:cNvSpPr>
            <p:nvPr/>
          </p:nvSpPr>
          <p:spPr bwMode="auto">
            <a:xfrm>
              <a:off x="58" y="48"/>
              <a:ext cx="281" cy="2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702" name="AutoShape 30"/>
            <p:cNvSpPr>
              <a:spLocks/>
            </p:cNvSpPr>
            <p:nvPr/>
          </p:nvSpPr>
          <p:spPr bwMode="auto">
            <a:xfrm>
              <a:off x="58" y="48"/>
              <a:ext cx="281" cy="2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703" name="Line 31"/>
            <p:cNvSpPr>
              <a:spLocks noChangeShapeType="1"/>
            </p:cNvSpPr>
            <p:nvPr/>
          </p:nvSpPr>
          <p:spPr bwMode="auto">
            <a:xfrm flipV="1">
              <a:off x="131" y="91"/>
              <a:ext cx="132" cy="138"/>
            </a:xfrm>
            <a:prstGeom prst="line">
              <a:avLst/>
            </a:prstGeom>
            <a:noFill/>
            <a:ln w="3175" cap="flat" cmpd="sng">
              <a:solidFill>
                <a:srgbClr val="004C9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8704" name="AutoShape 32"/>
            <p:cNvSpPr>
              <a:spLocks/>
            </p:cNvSpPr>
            <p:nvPr/>
          </p:nvSpPr>
          <p:spPr bwMode="auto">
            <a:xfrm flipH="1">
              <a:off x="138" y="137"/>
              <a:ext cx="73" cy="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3499"/>
                  </a:moveTo>
                  <a:lnTo>
                    <a:pt x="600" y="13799"/>
                  </a:lnTo>
                  <a:lnTo>
                    <a:pt x="600" y="7500"/>
                  </a:lnTo>
                  <a:lnTo>
                    <a:pt x="21600" y="6899"/>
                  </a:lnTo>
                  <a:lnTo>
                    <a:pt x="21600" y="13499"/>
                  </a:lnTo>
                  <a:close/>
                  <a:moveTo>
                    <a:pt x="600" y="10800"/>
                  </a:moveTo>
                  <a:lnTo>
                    <a:pt x="882" y="21600"/>
                  </a:lnTo>
                  <a:lnTo>
                    <a:pt x="0" y="10800"/>
                  </a:lnTo>
                  <a:lnTo>
                    <a:pt x="882" y="0"/>
                  </a:lnTo>
                  <a:lnTo>
                    <a:pt x="600" y="10800"/>
                  </a:lnTo>
                  <a:close/>
                </a:path>
              </a:pathLst>
            </a:custGeom>
            <a:solidFill>
              <a:srgbClr val="000000"/>
            </a:solidFill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705" name="AutoShape 33"/>
            <p:cNvSpPr>
              <a:spLocks/>
            </p:cNvSpPr>
            <p:nvPr/>
          </p:nvSpPr>
          <p:spPr bwMode="auto">
            <a:xfrm>
              <a:off x="19" y="49"/>
              <a:ext cx="29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 b="1">
                  <a:latin typeface="Arial" pitchFamily="34" charset="0"/>
                  <a:cs typeface="Arial" pitchFamily="34" charset="0"/>
                  <a:sym typeface="Arial" pitchFamily="34" charset="0"/>
                </a:rPr>
                <a:t>Price </a:t>
              </a:r>
              <a:endParaRPr lang="tr-TR"/>
            </a:p>
          </p:txBody>
        </p:sp>
        <p:sp>
          <p:nvSpPr>
            <p:cNvPr id="28706" name="AutoShape 34"/>
            <p:cNvSpPr>
              <a:spLocks/>
            </p:cNvSpPr>
            <p:nvPr/>
          </p:nvSpPr>
          <p:spPr bwMode="auto">
            <a:xfrm>
              <a:off x="276" y="270"/>
              <a:ext cx="89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 b="1">
                  <a:latin typeface="Arial" pitchFamily="34" charset="0"/>
                  <a:cs typeface="Arial" pitchFamily="34" charset="0"/>
                  <a:sym typeface="Arial" pitchFamily="34" charset="0"/>
                </a:rPr>
                <a:t>Quantity  supplied</a:t>
              </a:r>
              <a:endParaRPr lang="tr-TR"/>
            </a:p>
          </p:txBody>
        </p:sp>
        <p:sp>
          <p:nvSpPr>
            <p:cNvPr id="28707" name="AutoShape 35"/>
            <p:cNvSpPr>
              <a:spLocks/>
            </p:cNvSpPr>
            <p:nvPr/>
          </p:nvSpPr>
          <p:spPr bwMode="auto">
            <a:xfrm>
              <a:off x="56" y="261"/>
              <a:ext cx="1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0</a:t>
              </a:r>
              <a:endParaRPr lang="tr-TR"/>
            </a:p>
          </p:txBody>
        </p:sp>
        <p:sp>
          <p:nvSpPr>
            <p:cNvPr id="28708" name="AutoShape 36"/>
            <p:cNvSpPr>
              <a:spLocks/>
            </p:cNvSpPr>
            <p:nvPr/>
          </p:nvSpPr>
          <p:spPr bwMode="auto">
            <a:xfrm>
              <a:off x="172" y="101"/>
              <a:ext cx="46" cy="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1E5E9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709" name="AutoShape 37"/>
            <p:cNvSpPr>
              <a:spLocks/>
            </p:cNvSpPr>
            <p:nvPr/>
          </p:nvSpPr>
          <p:spPr bwMode="auto">
            <a:xfrm>
              <a:off x="174" y="103"/>
              <a:ext cx="45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Decrease</a:t>
              </a:r>
              <a:endParaRPr lang="tr-TR"/>
            </a:p>
          </p:txBody>
        </p:sp>
        <p:sp>
          <p:nvSpPr>
            <p:cNvPr id="28710" name="AutoShape 38"/>
            <p:cNvSpPr>
              <a:spLocks/>
            </p:cNvSpPr>
            <p:nvPr/>
          </p:nvSpPr>
          <p:spPr bwMode="auto">
            <a:xfrm>
              <a:off x="176" y="116"/>
              <a:ext cx="4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in supply</a:t>
              </a:r>
              <a:endParaRPr lang="tr-TR"/>
            </a:p>
          </p:txBody>
        </p:sp>
        <p:sp>
          <p:nvSpPr>
            <p:cNvPr id="28711" name="AutoShape 39"/>
            <p:cNvSpPr>
              <a:spLocks/>
            </p:cNvSpPr>
            <p:nvPr/>
          </p:nvSpPr>
          <p:spPr bwMode="auto">
            <a:xfrm>
              <a:off x="172" y="101"/>
              <a:ext cx="46" cy="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1E5E9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8712" name="AutoShape 40"/>
            <p:cNvSpPr>
              <a:spLocks/>
            </p:cNvSpPr>
            <p:nvPr/>
          </p:nvSpPr>
          <p:spPr bwMode="auto">
            <a:xfrm>
              <a:off x="174" y="103"/>
              <a:ext cx="43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Increase </a:t>
              </a:r>
              <a:endParaRPr lang="tr-TR"/>
            </a:p>
          </p:txBody>
        </p:sp>
        <p:sp>
          <p:nvSpPr>
            <p:cNvPr id="28713" name="AutoShape 41"/>
            <p:cNvSpPr>
              <a:spLocks/>
            </p:cNvSpPr>
            <p:nvPr/>
          </p:nvSpPr>
          <p:spPr bwMode="auto">
            <a:xfrm>
              <a:off x="176" y="116"/>
              <a:ext cx="4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in supply</a:t>
              </a:r>
              <a:endParaRPr lang="tr-TR"/>
            </a:p>
          </p:txBody>
        </p:sp>
        <p:sp>
          <p:nvSpPr>
            <p:cNvPr id="28714" name="Line 42"/>
            <p:cNvSpPr>
              <a:spLocks noChangeShapeType="1"/>
            </p:cNvSpPr>
            <p:nvPr/>
          </p:nvSpPr>
          <p:spPr bwMode="auto">
            <a:xfrm flipV="1">
              <a:off x="68" y="68"/>
              <a:ext cx="131" cy="138"/>
            </a:xfrm>
            <a:prstGeom prst="line">
              <a:avLst/>
            </a:prstGeom>
            <a:noFill/>
            <a:ln w="3175" cap="flat" cmpd="sng">
              <a:solidFill>
                <a:srgbClr val="5F161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8715" name="AutoShape 43"/>
            <p:cNvSpPr>
              <a:spLocks/>
            </p:cNvSpPr>
            <p:nvPr/>
          </p:nvSpPr>
          <p:spPr bwMode="auto">
            <a:xfrm>
              <a:off x="164" y="57"/>
              <a:ext cx="1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>
                  <a:latin typeface="Arial" pitchFamily="34" charset="0"/>
                  <a:cs typeface="Arial" pitchFamily="34" charset="0"/>
                  <a:sym typeface="Arial" pitchFamily="34" charset="0"/>
                </a:rPr>
                <a:t> </a:t>
              </a:r>
              <a:endParaRPr lang="tr-TR"/>
            </a:p>
          </p:txBody>
        </p:sp>
        <p:sp>
          <p:nvSpPr>
            <p:cNvPr id="28716" name="Line 44"/>
            <p:cNvSpPr>
              <a:spLocks noChangeShapeType="1"/>
            </p:cNvSpPr>
            <p:nvPr/>
          </p:nvSpPr>
          <p:spPr bwMode="auto">
            <a:xfrm flipV="1">
              <a:off x="68" y="68"/>
              <a:ext cx="131" cy="138"/>
            </a:xfrm>
            <a:prstGeom prst="line">
              <a:avLst/>
            </a:prstGeom>
            <a:noFill/>
            <a:ln w="3175" cap="flat" cmpd="sng">
              <a:solidFill>
                <a:srgbClr val="5F161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/>
              <a:t>Example: Finding the supply curve</a:t>
            </a:r>
            <a:endParaRPr lang="en-IE" dirty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67544" y="1484313"/>
            <a:ext cx="8208912" cy="482500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A small </a:t>
            </a:r>
            <a:r>
              <a:rPr lang="en-IE" sz="2400" dirty="0"/>
              <a:t>t-shirt factory </a:t>
            </a:r>
            <a:r>
              <a:rPr lang="en-IE" sz="2400" dirty="0" smtClean="0"/>
              <a:t>uses one </a:t>
            </a:r>
            <a:r>
              <a:rPr lang="en-IE" sz="2400" dirty="0"/>
              <a:t>machine </a:t>
            </a:r>
            <a:r>
              <a:rPr lang="en-IE" sz="2400" dirty="0" smtClean="0"/>
              <a:t>(leased at </a:t>
            </a:r>
            <a:r>
              <a:rPr lang="en-IE" sz="2400" dirty="0"/>
              <a:t>£20 a </a:t>
            </a:r>
            <a:r>
              <a:rPr lang="en-IE" sz="2400" dirty="0" smtClean="0"/>
              <a:t>week) to produce t-shirts. </a:t>
            </a:r>
            <a:r>
              <a:rPr lang="en-IE" sz="2400" dirty="0"/>
              <a:t>The machine is operated by one </a:t>
            </a:r>
            <a:r>
              <a:rPr lang="en-IE" sz="2400" dirty="0" smtClean="0"/>
              <a:t>worker and produces 1 t-shirt per hour.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The worker is paid £</a:t>
            </a:r>
            <a:r>
              <a:rPr lang="en-IE" sz="2400" dirty="0"/>
              <a:t>1 per hour on </a:t>
            </a:r>
            <a:r>
              <a:rPr lang="en-IE" sz="2400" dirty="0" smtClean="0"/>
              <a:t>weekdays, £2 per hour </a:t>
            </a:r>
            <a:r>
              <a:rPr lang="en-IE" sz="2400" dirty="0"/>
              <a:t>on Saturdays </a:t>
            </a:r>
            <a:r>
              <a:rPr lang="en-IE" sz="2400" dirty="0" smtClean="0"/>
              <a:t>, and £</a:t>
            </a:r>
            <a:r>
              <a:rPr lang="en-IE" sz="2400" dirty="0"/>
              <a:t>3 </a:t>
            </a:r>
            <a:r>
              <a:rPr lang="en-IE" sz="2400" dirty="0" smtClean="0"/>
              <a:t>per hour on Sundays.  Working day is max 8 hours by law. (strictly enforced.)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All other costs, such as raw materials, electricity, etc., are £1 per t-shirt.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/>
              <a:t>Question #4</a:t>
            </a:r>
            <a:endParaRPr lang="en-IE" dirty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67544" y="1484313"/>
            <a:ext cx="8208912" cy="482500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How many t-shirts will be supplied if Benetton </a:t>
            </a:r>
            <a:r>
              <a:rPr lang="en-IE" sz="2400" dirty="0"/>
              <a:t>pays </a:t>
            </a:r>
            <a:r>
              <a:rPr lang="en-IE" sz="2400" dirty="0" smtClean="0">
                <a:solidFill>
                  <a:srgbClr val="FF0000"/>
                </a:solidFill>
              </a:rPr>
              <a:t>£2.5</a:t>
            </a:r>
            <a:r>
              <a:rPr lang="en-IE" sz="2400" dirty="0" smtClean="0"/>
              <a:t> </a:t>
            </a:r>
            <a:r>
              <a:rPr lang="en-IE" sz="2400" dirty="0"/>
              <a:t>per </a:t>
            </a:r>
            <a:r>
              <a:rPr lang="en-IE" sz="2400" dirty="0" smtClean="0"/>
              <a:t>t-shirt? </a:t>
            </a:r>
            <a:r>
              <a:rPr lang="en-IE" sz="2400" b="1" dirty="0" smtClean="0">
                <a:solidFill>
                  <a:srgbClr val="FF0000"/>
                </a:solidFill>
              </a:rPr>
              <a:t>_______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How </a:t>
            </a:r>
            <a:r>
              <a:rPr lang="en-IE" sz="2400" dirty="0"/>
              <a:t>many </a:t>
            </a:r>
            <a:r>
              <a:rPr lang="en-IE" sz="2400" dirty="0" smtClean="0"/>
              <a:t>t-shirts if </a:t>
            </a:r>
            <a:r>
              <a:rPr lang="en-IE" sz="2400" dirty="0"/>
              <a:t>Benetton pays </a:t>
            </a:r>
            <a:r>
              <a:rPr lang="en-IE" sz="2400" dirty="0" smtClean="0"/>
              <a:t>P = </a:t>
            </a:r>
            <a:r>
              <a:rPr lang="en-IE" sz="2400" dirty="0" smtClean="0">
                <a:solidFill>
                  <a:srgbClr val="FF0000"/>
                </a:solidFill>
              </a:rPr>
              <a:t>£3.5</a:t>
            </a:r>
            <a:r>
              <a:rPr lang="en-IE" sz="2400" dirty="0" smtClean="0"/>
              <a:t>?     </a:t>
            </a:r>
            <a:r>
              <a:rPr lang="en-IE" sz="2400" b="1" dirty="0" smtClean="0">
                <a:solidFill>
                  <a:srgbClr val="FF0000"/>
                </a:solidFill>
              </a:rPr>
              <a:t>_________</a:t>
            </a:r>
            <a:endParaRPr lang="en-IE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How many t-shirts if Benetton pays P = </a:t>
            </a:r>
            <a:r>
              <a:rPr lang="en-IE" sz="2400" dirty="0" smtClean="0">
                <a:solidFill>
                  <a:srgbClr val="FF0000"/>
                </a:solidFill>
              </a:rPr>
              <a:t>£4.5</a:t>
            </a:r>
            <a:r>
              <a:rPr lang="en-IE" sz="2400" dirty="0" smtClean="0"/>
              <a:t>?     </a:t>
            </a:r>
            <a:r>
              <a:rPr lang="en-IE" sz="2400" b="1" dirty="0" smtClean="0">
                <a:solidFill>
                  <a:srgbClr val="FF0000"/>
                </a:solidFill>
              </a:rPr>
              <a:t>_________</a:t>
            </a:r>
            <a:endParaRPr lang="en-IE" sz="2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How many t-shirts if Benetton pays P = </a:t>
            </a:r>
            <a:r>
              <a:rPr lang="en-IE" sz="2400" dirty="0" smtClean="0">
                <a:solidFill>
                  <a:srgbClr val="FF0000"/>
                </a:solidFill>
              </a:rPr>
              <a:t>£1.5</a:t>
            </a:r>
            <a:r>
              <a:rPr lang="en-IE" sz="2400" dirty="0" smtClean="0"/>
              <a:t>?     </a:t>
            </a:r>
            <a:r>
              <a:rPr lang="en-IE" sz="2400" b="1" dirty="0" smtClean="0">
                <a:solidFill>
                  <a:srgbClr val="FF0000"/>
                </a:solidFill>
              </a:rPr>
              <a:t>_________</a:t>
            </a:r>
            <a:endParaRPr lang="en-IE" sz="2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How many t-shirts if Benetton pays P = </a:t>
            </a:r>
            <a:r>
              <a:rPr lang="en-IE" sz="2400" dirty="0" smtClean="0">
                <a:solidFill>
                  <a:srgbClr val="FF0000"/>
                </a:solidFill>
              </a:rPr>
              <a:t>£2.5</a:t>
            </a:r>
            <a:r>
              <a:rPr lang="en-IE" sz="2400" dirty="0" smtClean="0"/>
              <a:t>?     </a:t>
            </a:r>
            <a:r>
              <a:rPr lang="en-IE" sz="2400" b="1" dirty="0" smtClean="0">
                <a:solidFill>
                  <a:srgbClr val="FF0000"/>
                </a:solidFill>
              </a:rPr>
              <a:t>_________</a:t>
            </a:r>
            <a:endParaRPr lang="en-IE" sz="2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E" sz="2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Use your answers to prepare the supply schedule. Put these price and quantity supplied figures in a table form with 2 columns. Also draw a price - quantity supplied graph, put these price and quantity supplied figures on the graph and connect the dots with a line.  What is the shape of the line? </a:t>
            </a:r>
            <a:endParaRPr lang="en-I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67544" y="260649"/>
            <a:ext cx="8208912" cy="604867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A </a:t>
            </a:r>
            <a:r>
              <a:rPr lang="en-US" sz="2400" dirty="0">
                <a:solidFill>
                  <a:srgbClr val="002060"/>
                </a:solidFill>
              </a:rPr>
              <a:t>small t-shirt factory uses one machine (leased at £20 a week) to produce t-shirts. The machine is operated by one worker and produces 1 t-shirt per hour.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The worker is paid £1 per hour on weekdays, £2 per hour on Saturdays , and £3 per hour on Sundays.  Working day is max 8 hours by law. (strictly enforced.)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All other costs, such as raw materials, electricity, etc., are £1 per t-shirt</a:t>
            </a:r>
            <a:r>
              <a:rPr lang="en-US" sz="2400" dirty="0" smtClean="0">
                <a:solidFill>
                  <a:srgbClr val="002060"/>
                </a:solidFill>
              </a:rPr>
              <a:t>.</a:t>
            </a:r>
            <a:endParaRPr lang="en-IE" sz="2400" dirty="0" smtClean="0">
              <a:solidFill>
                <a:srgbClr val="00206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b="1" u="sng" dirty="0" smtClean="0"/>
              <a:t>Question #4:</a:t>
            </a:r>
            <a:endParaRPr lang="en-IE" sz="2400" b="1" u="sng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How many t-shirts will be supplied if Benetton </a:t>
            </a:r>
            <a:r>
              <a:rPr lang="en-IE" sz="2400" dirty="0"/>
              <a:t>pays </a:t>
            </a:r>
            <a:r>
              <a:rPr lang="en-IE" sz="2400" dirty="0" smtClean="0">
                <a:solidFill>
                  <a:srgbClr val="FF0000"/>
                </a:solidFill>
              </a:rPr>
              <a:t>£2.5</a:t>
            </a:r>
            <a:r>
              <a:rPr lang="en-IE" sz="2400" dirty="0" smtClean="0"/>
              <a:t> </a:t>
            </a:r>
            <a:r>
              <a:rPr lang="en-IE" sz="2400" dirty="0"/>
              <a:t>per </a:t>
            </a:r>
            <a:r>
              <a:rPr lang="en-IE" sz="2400" dirty="0" smtClean="0"/>
              <a:t>t-shirt? </a:t>
            </a:r>
            <a:r>
              <a:rPr lang="en-IE" sz="2400" b="1" dirty="0" smtClean="0">
                <a:solidFill>
                  <a:srgbClr val="FF0000"/>
                </a:solidFill>
              </a:rPr>
              <a:t>_______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How </a:t>
            </a:r>
            <a:r>
              <a:rPr lang="en-IE" sz="2400" dirty="0"/>
              <a:t>many </a:t>
            </a:r>
            <a:r>
              <a:rPr lang="en-IE" sz="2400" dirty="0" smtClean="0"/>
              <a:t>t-shirts if </a:t>
            </a:r>
            <a:r>
              <a:rPr lang="en-IE" sz="2400" dirty="0"/>
              <a:t>Benetton pays </a:t>
            </a:r>
            <a:r>
              <a:rPr lang="en-IE" sz="2400" dirty="0" smtClean="0"/>
              <a:t>P = </a:t>
            </a:r>
            <a:r>
              <a:rPr lang="en-IE" sz="2400" dirty="0" smtClean="0">
                <a:solidFill>
                  <a:srgbClr val="FF0000"/>
                </a:solidFill>
              </a:rPr>
              <a:t>£3.5</a:t>
            </a:r>
            <a:r>
              <a:rPr lang="en-IE" sz="2400" dirty="0" smtClean="0"/>
              <a:t>?     </a:t>
            </a:r>
            <a:r>
              <a:rPr lang="en-IE" sz="2400" b="1" dirty="0" smtClean="0">
                <a:solidFill>
                  <a:srgbClr val="FF0000"/>
                </a:solidFill>
              </a:rPr>
              <a:t>_________</a:t>
            </a:r>
            <a:endParaRPr lang="en-IE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How many t-shirts if Benetton pays P = </a:t>
            </a:r>
            <a:r>
              <a:rPr lang="en-IE" sz="2400" dirty="0" smtClean="0">
                <a:solidFill>
                  <a:srgbClr val="FF0000"/>
                </a:solidFill>
              </a:rPr>
              <a:t>£4.5</a:t>
            </a:r>
            <a:r>
              <a:rPr lang="en-IE" sz="2400" dirty="0" smtClean="0"/>
              <a:t>?     </a:t>
            </a:r>
            <a:r>
              <a:rPr lang="en-IE" sz="2400" b="1" dirty="0" smtClean="0">
                <a:solidFill>
                  <a:srgbClr val="FF0000"/>
                </a:solidFill>
              </a:rPr>
              <a:t>_________</a:t>
            </a:r>
            <a:endParaRPr lang="en-IE" sz="2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How many t-shirts if Benetton pays P = </a:t>
            </a:r>
            <a:r>
              <a:rPr lang="en-IE" sz="2400" dirty="0" smtClean="0">
                <a:solidFill>
                  <a:srgbClr val="FF0000"/>
                </a:solidFill>
              </a:rPr>
              <a:t>£1.5</a:t>
            </a:r>
            <a:r>
              <a:rPr lang="en-IE" sz="2400" dirty="0" smtClean="0"/>
              <a:t>?     </a:t>
            </a:r>
            <a:r>
              <a:rPr lang="en-IE" sz="2400" b="1" dirty="0" smtClean="0">
                <a:solidFill>
                  <a:srgbClr val="FF0000"/>
                </a:solidFill>
              </a:rPr>
              <a:t>_________</a:t>
            </a:r>
            <a:endParaRPr lang="en-IE" sz="2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How many t-shirts if Benetton pays P = </a:t>
            </a:r>
            <a:r>
              <a:rPr lang="en-IE" sz="2400" dirty="0" smtClean="0">
                <a:solidFill>
                  <a:srgbClr val="FF0000"/>
                </a:solidFill>
              </a:rPr>
              <a:t>£2.5</a:t>
            </a:r>
            <a:r>
              <a:rPr lang="en-IE" sz="2400" dirty="0" smtClean="0"/>
              <a:t>?     </a:t>
            </a:r>
            <a:r>
              <a:rPr lang="en-IE" sz="2400" b="1" dirty="0" smtClean="0">
                <a:solidFill>
                  <a:srgbClr val="FF0000"/>
                </a:solidFill>
              </a:rPr>
              <a:t>_________</a:t>
            </a:r>
            <a:endParaRPr lang="en-IE" sz="24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E" sz="2400" dirty="0" smtClean="0"/>
              <a:t>Use your answers to prepare the supply schedule. Put these price and quantity supplied figures in a table form with 2 columns. Also draw a price - quantity supplied graph, put these price and quantity supplied figures on the graph and connect the dots with a line.  What is the shape of the line? 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240792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defTabSz="914400"/>
            <a:r>
              <a:rPr lang="tr-TR" sz="4000">
                <a:solidFill>
                  <a:srgbClr val="696464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Demand</a:t>
            </a:r>
            <a:endParaRPr lang="tr-TR"/>
          </a:p>
        </p:txBody>
      </p:sp>
      <p:sp>
        <p:nvSpPr>
          <p:cNvPr id="16386" name="Rectangle 2"/>
          <p:cNvSpPr>
            <a:spLocks noGrp="1"/>
          </p:cNvSpPr>
          <p:nvPr>
            <p:ph type="body" idx="1"/>
          </p:nvPr>
        </p:nvSpPr>
        <p:spPr bwMode="auto">
          <a:xfrm>
            <a:off x="457200" y="1370013"/>
            <a:ext cx="8229600" cy="4527550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273050" indent="-273050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600">
                <a:latin typeface="Arial" pitchFamily="34" charset="0"/>
                <a:cs typeface="Arial" pitchFamily="34" charset="0"/>
                <a:sym typeface="Arial" pitchFamily="34" charset="0"/>
              </a:rPr>
              <a:t>The demand curve gives the relationship between price and quantity demanded, assuming that all other determinants of quantity demanded are kept constant.</a:t>
            </a:r>
          </a:p>
          <a:p>
            <a:pPr marL="273050" indent="-273050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600" b="1" u="sng">
                <a:latin typeface="Arial" pitchFamily="34" charset="0"/>
                <a:cs typeface="Arial" pitchFamily="34" charset="0"/>
                <a:sym typeface="Arial" pitchFamily="34" charset="0"/>
              </a:rPr>
              <a:t>The Law of Demand:</a:t>
            </a:r>
            <a:r>
              <a:rPr lang="tr-TR" sz="2600" b="1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600">
                <a:latin typeface="Arial" pitchFamily="34" charset="0"/>
                <a:cs typeface="Arial" pitchFamily="34" charset="0"/>
                <a:sym typeface="Arial" pitchFamily="34" charset="0"/>
              </a:rPr>
              <a:t>Other things being equal, the quantity demanded of a good rises when the price of the good falls.</a:t>
            </a:r>
          </a:p>
          <a:p>
            <a:pPr marL="273050" indent="-273050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600" b="1" u="sng">
                <a:latin typeface="Arial" pitchFamily="34" charset="0"/>
                <a:cs typeface="Arial" pitchFamily="34" charset="0"/>
                <a:sym typeface="Arial" pitchFamily="34" charset="0"/>
              </a:rPr>
              <a:t>Remark:</a:t>
            </a:r>
            <a:r>
              <a:rPr lang="tr-TR" sz="2600">
                <a:latin typeface="Arial" pitchFamily="34" charset="0"/>
                <a:cs typeface="Arial" pitchFamily="34" charset="0"/>
                <a:sym typeface="Arial" pitchFamily="34" charset="0"/>
              </a:rPr>
              <a:t>  A change in the price of a good will cause a change in the quantity demanded of that good, but will not cause a change in the demand for that good.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03434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914400"/>
          </a:xfrm>
        </p:spPr>
        <p:txBody>
          <a:bodyPr/>
          <a:lstStyle/>
          <a:p>
            <a:pPr defTabSz="914400"/>
            <a:r>
              <a:rPr lang="tr-TR" sz="4000">
                <a:solidFill>
                  <a:srgbClr val="696464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Demand</a:t>
            </a:r>
            <a:endParaRPr lang="tr-TR"/>
          </a:p>
        </p:txBody>
      </p:sp>
      <p:sp>
        <p:nvSpPr>
          <p:cNvPr id="17410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273050" indent="-273050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sz="2600">
                <a:latin typeface="Helvetica" charset="0"/>
                <a:sym typeface="Helvetica" charset="0"/>
              </a:rPr>
              <a:t>The individual demand curve shows the quantity demanded at each price by one consumer.</a:t>
            </a:r>
            <a:endParaRPr lang="tr-TR"/>
          </a:p>
        </p:txBody>
      </p:sp>
      <p:pic>
        <p:nvPicPr>
          <p:cNvPr id="17411" name="Picture 3" descr="image2.png"/>
          <p:cNvPicPr>
            <a:picLocks noChangeAspect="1"/>
          </p:cNvPicPr>
          <p:nvPr/>
        </p:nvPicPr>
        <p:blipFill>
          <a:blip r:embed="rId2"/>
          <a:srcRect t="14432"/>
          <a:stretch>
            <a:fillRect/>
          </a:stretch>
        </p:blipFill>
        <p:spPr bwMode="auto">
          <a:xfrm>
            <a:off x="381000" y="1143000"/>
            <a:ext cx="8534400" cy="5410200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41490216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defTabSz="914400"/>
            <a:r>
              <a:rPr lang="tr-TR" sz="4000">
                <a:solidFill>
                  <a:srgbClr val="696464"/>
                </a:solidFill>
              </a:rPr>
              <a:t>Demand</a:t>
            </a:r>
            <a:endParaRPr lang="tr-TR"/>
          </a:p>
        </p:txBody>
      </p:sp>
      <p:sp>
        <p:nvSpPr>
          <p:cNvPr id="18434" name="Rectangle 2"/>
          <p:cNvSpPr>
            <a:spLocks noGrp="1"/>
          </p:cNvSpPr>
          <p:nvPr>
            <p:ph type="body" idx="1"/>
          </p:nvPr>
        </p:nvSpPr>
        <p:spPr bwMode="auto">
          <a:xfrm>
            <a:off x="457200" y="1141413"/>
            <a:ext cx="8229600" cy="4865687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209550" indent="-209550">
              <a:spcBef>
                <a:spcPts val="500"/>
              </a:spcBef>
              <a:buClr>
                <a:srgbClr val="D34817"/>
              </a:buClr>
              <a:buSzPct val="85000"/>
              <a:buFont typeface="ArialMT" charset="0"/>
              <a:buChar char="•"/>
            </a:pP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A change in the price of a good will cause a change in the quantity demanded of that good, but will not cause a change in the demand for that good.</a:t>
            </a:r>
            <a:endParaRPr lang="tr-TR"/>
          </a:p>
        </p:txBody>
      </p:sp>
      <p:pic>
        <p:nvPicPr>
          <p:cNvPr id="18435" name="Picture 3" descr="image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360613"/>
            <a:ext cx="8448675" cy="3565525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6919175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defTabSz="914400"/>
            <a:r>
              <a:rPr lang="tr-TR" sz="4000">
                <a:solidFill>
                  <a:srgbClr val="696464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Shifts in the Demand Curve</a:t>
            </a:r>
            <a:endParaRPr lang="tr-TR"/>
          </a:p>
        </p:txBody>
      </p:sp>
      <p:sp>
        <p:nvSpPr>
          <p:cNvPr id="19458" name="Rectangle 2"/>
          <p:cNvSpPr>
            <a:spLocks noGrp="1"/>
          </p:cNvSpPr>
          <p:nvPr>
            <p:ph type="body" idx="1"/>
          </p:nvPr>
        </p:nvSpPr>
        <p:spPr bwMode="auto">
          <a:xfrm>
            <a:off x="457200" y="1370013"/>
            <a:ext cx="8229600" cy="4527550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252413" indent="-252413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 dirty="0" err="1">
                <a:latin typeface="Arial" pitchFamily="34" charset="0"/>
                <a:cs typeface="Arial" pitchFamily="34" charset="0"/>
                <a:sym typeface="Arial" pitchFamily="34" charset="0"/>
              </a:rPr>
              <a:t>Consumer</a:t>
            </a:r>
            <a:r>
              <a:rPr lang="tr-TR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dirty="0" err="1">
                <a:latin typeface="Arial" pitchFamily="34" charset="0"/>
                <a:cs typeface="Arial" pitchFamily="34" charset="0"/>
                <a:sym typeface="Arial" pitchFamily="34" charset="0"/>
              </a:rPr>
              <a:t>Income</a:t>
            </a:r>
            <a:endParaRPr lang="tr-TR" dirty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marL="509588" lvl="1" indent="-190500">
              <a:spcBef>
                <a:spcPts val="300"/>
              </a:spcBef>
              <a:buClr>
                <a:srgbClr val="9B2D1F"/>
              </a:buClr>
              <a:buSzPct val="85000"/>
              <a:buFont typeface="Wingdings 2" pitchFamily="18" charset="2"/>
              <a:buChar char="•"/>
            </a:pP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As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income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increases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,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the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demand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for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a </a:t>
            </a:r>
            <a:r>
              <a:rPr lang="tr-TR" sz="2000" b="1" u="sng" dirty="0">
                <a:latin typeface="Arial" pitchFamily="34" charset="0"/>
                <a:cs typeface="Arial" pitchFamily="34" charset="0"/>
                <a:sym typeface="Arial" pitchFamily="34" charset="0"/>
              </a:rPr>
              <a:t>normal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000" b="1" u="sng" dirty="0" err="1">
                <a:latin typeface="Arial" pitchFamily="34" charset="0"/>
                <a:cs typeface="Arial" pitchFamily="34" charset="0"/>
                <a:sym typeface="Arial" pitchFamily="34" charset="0"/>
              </a:rPr>
              <a:t>good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will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increase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.</a:t>
            </a:r>
          </a:p>
          <a:p>
            <a:pPr marL="509588" lvl="1" indent="-190500">
              <a:spcBef>
                <a:spcPts val="300"/>
              </a:spcBef>
              <a:buClr>
                <a:srgbClr val="9B2D1F"/>
              </a:buClr>
              <a:buSzPct val="85000"/>
              <a:buFont typeface="Wingdings 2" pitchFamily="18" charset="2"/>
              <a:buChar char="•"/>
            </a:pP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As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income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increases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,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the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demand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for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an </a:t>
            </a:r>
            <a:r>
              <a:rPr lang="tr-TR" sz="2000" b="1" u="sng" dirty="0" err="1">
                <a:latin typeface="Arial" pitchFamily="34" charset="0"/>
                <a:cs typeface="Arial" pitchFamily="34" charset="0"/>
                <a:sym typeface="Arial" pitchFamily="34" charset="0"/>
              </a:rPr>
              <a:t>inferior</a:t>
            </a:r>
            <a:r>
              <a:rPr lang="tr-TR" sz="2000" b="1" u="sng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000" b="1" u="sng" dirty="0" err="1">
                <a:latin typeface="Arial" pitchFamily="34" charset="0"/>
                <a:cs typeface="Arial" pitchFamily="34" charset="0"/>
                <a:sym typeface="Arial" pitchFamily="34" charset="0"/>
              </a:rPr>
              <a:t>good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will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tr-TR" sz="2000" dirty="0" err="1">
                <a:latin typeface="Arial" pitchFamily="34" charset="0"/>
                <a:cs typeface="Arial" pitchFamily="34" charset="0"/>
                <a:sym typeface="Arial" pitchFamily="34" charset="0"/>
              </a:rPr>
              <a:t>decrease</a:t>
            </a:r>
            <a:r>
              <a:rPr lang="tr-TR" sz="2000" dirty="0">
                <a:latin typeface="Arial" pitchFamily="34" charset="0"/>
                <a:cs typeface="Arial" pitchFamily="34" charset="0"/>
                <a:sym typeface="Arial" pitchFamily="34" charset="0"/>
              </a:rPr>
              <a:t>.</a:t>
            </a:r>
            <a:endParaRPr lang="tr-TR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12944" y="3124200"/>
            <a:ext cx="3752719" cy="3024234"/>
            <a:chOff x="-6" y="0"/>
            <a:chExt cx="296" cy="239"/>
          </a:xfrm>
        </p:grpSpPr>
        <p:sp>
          <p:nvSpPr>
            <p:cNvPr id="19460" name="Line 4"/>
            <p:cNvSpPr>
              <a:spLocks noChangeShapeType="1"/>
            </p:cNvSpPr>
            <p:nvPr/>
          </p:nvSpPr>
          <p:spPr bwMode="auto">
            <a:xfrm>
              <a:off x="32" y="59"/>
              <a:ext cx="1" cy="154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>
              <a:off x="32" y="212"/>
              <a:ext cx="189" cy="1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>
              <a:off x="32" y="72"/>
              <a:ext cx="165" cy="141"/>
            </a:xfrm>
            <a:prstGeom prst="line">
              <a:avLst/>
            </a:prstGeom>
            <a:noFill/>
            <a:ln w="3175" cap="flat" cmpd="sng">
              <a:solidFill>
                <a:srgbClr val="000099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19463" name="AutoShape 7"/>
            <p:cNvSpPr>
              <a:spLocks/>
            </p:cNvSpPr>
            <p:nvPr/>
          </p:nvSpPr>
          <p:spPr bwMode="auto">
            <a:xfrm>
              <a:off x="191" y="209"/>
              <a:ext cx="6" cy="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83" y="0"/>
                  </a:moveTo>
                  <a:lnTo>
                    <a:pt x="9544" y="0"/>
                  </a:lnTo>
                  <a:lnTo>
                    <a:pt x="8539" y="167"/>
                  </a:lnTo>
                  <a:lnTo>
                    <a:pt x="7534" y="334"/>
                  </a:lnTo>
                  <a:lnTo>
                    <a:pt x="6530" y="502"/>
                  </a:lnTo>
                  <a:lnTo>
                    <a:pt x="5693" y="1172"/>
                  </a:lnTo>
                  <a:lnTo>
                    <a:pt x="4855" y="1674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841" y="4688"/>
                  </a:lnTo>
                  <a:lnTo>
                    <a:pt x="1339" y="5525"/>
                  </a:lnTo>
                  <a:lnTo>
                    <a:pt x="669" y="6362"/>
                  </a:lnTo>
                  <a:lnTo>
                    <a:pt x="502" y="7534"/>
                  </a:lnTo>
                  <a:lnTo>
                    <a:pt x="167" y="8372"/>
                  </a:lnTo>
                  <a:lnTo>
                    <a:pt x="0" y="9376"/>
                  </a:lnTo>
                  <a:lnTo>
                    <a:pt x="0" y="10716"/>
                  </a:lnTo>
                  <a:lnTo>
                    <a:pt x="0" y="11888"/>
                  </a:lnTo>
                  <a:lnTo>
                    <a:pt x="167" y="12893"/>
                  </a:lnTo>
                  <a:lnTo>
                    <a:pt x="502" y="13730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841" y="16744"/>
                  </a:lnTo>
                  <a:lnTo>
                    <a:pt x="2344" y="17413"/>
                  </a:lnTo>
                  <a:lnTo>
                    <a:pt x="3013" y="18251"/>
                  </a:lnTo>
                  <a:lnTo>
                    <a:pt x="3851" y="18920"/>
                  </a:lnTo>
                  <a:lnTo>
                    <a:pt x="4855" y="19590"/>
                  </a:lnTo>
                  <a:lnTo>
                    <a:pt x="5693" y="20260"/>
                  </a:lnTo>
                  <a:lnTo>
                    <a:pt x="6530" y="20595"/>
                  </a:lnTo>
                  <a:lnTo>
                    <a:pt x="7534" y="20930"/>
                  </a:lnTo>
                  <a:lnTo>
                    <a:pt x="8539" y="21265"/>
                  </a:lnTo>
                  <a:lnTo>
                    <a:pt x="9544" y="21265"/>
                  </a:lnTo>
                  <a:lnTo>
                    <a:pt x="10883" y="21600"/>
                  </a:lnTo>
                  <a:lnTo>
                    <a:pt x="11888" y="21265"/>
                  </a:lnTo>
                  <a:lnTo>
                    <a:pt x="13060" y="21265"/>
                  </a:lnTo>
                  <a:lnTo>
                    <a:pt x="13897" y="20930"/>
                  </a:lnTo>
                  <a:lnTo>
                    <a:pt x="14902" y="20595"/>
                  </a:lnTo>
                  <a:lnTo>
                    <a:pt x="15739" y="20260"/>
                  </a:lnTo>
                  <a:lnTo>
                    <a:pt x="16911" y="19590"/>
                  </a:lnTo>
                  <a:lnTo>
                    <a:pt x="17581" y="18920"/>
                  </a:lnTo>
                  <a:lnTo>
                    <a:pt x="18418" y="18251"/>
                  </a:lnTo>
                  <a:lnTo>
                    <a:pt x="19088" y="17413"/>
                  </a:lnTo>
                  <a:lnTo>
                    <a:pt x="19758" y="16744"/>
                  </a:lnTo>
                  <a:lnTo>
                    <a:pt x="20260" y="15739"/>
                  </a:lnTo>
                  <a:lnTo>
                    <a:pt x="20762" y="14902"/>
                  </a:lnTo>
                  <a:lnTo>
                    <a:pt x="20930" y="13730"/>
                  </a:lnTo>
                  <a:lnTo>
                    <a:pt x="21432" y="12893"/>
                  </a:lnTo>
                  <a:lnTo>
                    <a:pt x="21432" y="11888"/>
                  </a:lnTo>
                  <a:lnTo>
                    <a:pt x="21600" y="10716"/>
                  </a:lnTo>
                  <a:lnTo>
                    <a:pt x="21432" y="9376"/>
                  </a:lnTo>
                  <a:lnTo>
                    <a:pt x="21432" y="8372"/>
                  </a:lnTo>
                  <a:lnTo>
                    <a:pt x="20930" y="7534"/>
                  </a:lnTo>
                  <a:lnTo>
                    <a:pt x="20762" y="6362"/>
                  </a:lnTo>
                  <a:lnTo>
                    <a:pt x="20260" y="5525"/>
                  </a:lnTo>
                  <a:lnTo>
                    <a:pt x="19758" y="4688"/>
                  </a:lnTo>
                  <a:lnTo>
                    <a:pt x="19088" y="3851"/>
                  </a:lnTo>
                  <a:lnTo>
                    <a:pt x="18418" y="3013"/>
                  </a:lnTo>
                  <a:lnTo>
                    <a:pt x="17581" y="2344"/>
                  </a:lnTo>
                  <a:lnTo>
                    <a:pt x="16911" y="1674"/>
                  </a:lnTo>
                  <a:lnTo>
                    <a:pt x="15739" y="1172"/>
                  </a:lnTo>
                  <a:lnTo>
                    <a:pt x="14902" y="502"/>
                  </a:lnTo>
                  <a:lnTo>
                    <a:pt x="13897" y="334"/>
                  </a:lnTo>
                  <a:lnTo>
                    <a:pt x="13060" y="167"/>
                  </a:lnTo>
                  <a:lnTo>
                    <a:pt x="11888" y="0"/>
                  </a:lnTo>
                  <a:lnTo>
                    <a:pt x="10883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464" name="AutoShape 8"/>
            <p:cNvSpPr>
              <a:spLocks/>
            </p:cNvSpPr>
            <p:nvPr/>
          </p:nvSpPr>
          <p:spPr bwMode="auto">
            <a:xfrm>
              <a:off x="191" y="209"/>
              <a:ext cx="6" cy="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83" y="0"/>
                  </a:moveTo>
                  <a:lnTo>
                    <a:pt x="9544" y="0"/>
                  </a:lnTo>
                  <a:lnTo>
                    <a:pt x="8539" y="167"/>
                  </a:lnTo>
                  <a:lnTo>
                    <a:pt x="7534" y="334"/>
                  </a:lnTo>
                  <a:lnTo>
                    <a:pt x="6530" y="502"/>
                  </a:lnTo>
                  <a:lnTo>
                    <a:pt x="5693" y="1172"/>
                  </a:lnTo>
                  <a:lnTo>
                    <a:pt x="4855" y="1674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841" y="4688"/>
                  </a:lnTo>
                  <a:lnTo>
                    <a:pt x="1339" y="5525"/>
                  </a:lnTo>
                  <a:lnTo>
                    <a:pt x="669" y="6362"/>
                  </a:lnTo>
                  <a:lnTo>
                    <a:pt x="502" y="7534"/>
                  </a:lnTo>
                  <a:lnTo>
                    <a:pt x="167" y="8372"/>
                  </a:lnTo>
                  <a:lnTo>
                    <a:pt x="0" y="9376"/>
                  </a:lnTo>
                  <a:lnTo>
                    <a:pt x="0" y="10716"/>
                  </a:lnTo>
                  <a:lnTo>
                    <a:pt x="0" y="11888"/>
                  </a:lnTo>
                  <a:lnTo>
                    <a:pt x="167" y="12893"/>
                  </a:lnTo>
                  <a:lnTo>
                    <a:pt x="502" y="13730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841" y="16744"/>
                  </a:lnTo>
                  <a:lnTo>
                    <a:pt x="2344" y="17413"/>
                  </a:lnTo>
                  <a:lnTo>
                    <a:pt x="3013" y="18251"/>
                  </a:lnTo>
                  <a:lnTo>
                    <a:pt x="3851" y="18920"/>
                  </a:lnTo>
                  <a:lnTo>
                    <a:pt x="4855" y="19590"/>
                  </a:lnTo>
                  <a:lnTo>
                    <a:pt x="5693" y="20260"/>
                  </a:lnTo>
                  <a:lnTo>
                    <a:pt x="6530" y="20595"/>
                  </a:lnTo>
                  <a:lnTo>
                    <a:pt x="7534" y="20930"/>
                  </a:lnTo>
                  <a:lnTo>
                    <a:pt x="8539" y="21265"/>
                  </a:lnTo>
                  <a:lnTo>
                    <a:pt x="9544" y="21265"/>
                  </a:lnTo>
                  <a:lnTo>
                    <a:pt x="10883" y="21600"/>
                  </a:lnTo>
                  <a:lnTo>
                    <a:pt x="11888" y="21265"/>
                  </a:lnTo>
                  <a:lnTo>
                    <a:pt x="13060" y="21265"/>
                  </a:lnTo>
                  <a:lnTo>
                    <a:pt x="13897" y="20930"/>
                  </a:lnTo>
                  <a:lnTo>
                    <a:pt x="14902" y="20595"/>
                  </a:lnTo>
                  <a:lnTo>
                    <a:pt x="15739" y="20260"/>
                  </a:lnTo>
                  <a:lnTo>
                    <a:pt x="16911" y="19590"/>
                  </a:lnTo>
                  <a:lnTo>
                    <a:pt x="17581" y="18920"/>
                  </a:lnTo>
                  <a:lnTo>
                    <a:pt x="18418" y="18251"/>
                  </a:lnTo>
                  <a:lnTo>
                    <a:pt x="19088" y="17413"/>
                  </a:lnTo>
                  <a:lnTo>
                    <a:pt x="19758" y="16744"/>
                  </a:lnTo>
                  <a:lnTo>
                    <a:pt x="20260" y="15739"/>
                  </a:lnTo>
                  <a:lnTo>
                    <a:pt x="20762" y="14902"/>
                  </a:lnTo>
                  <a:lnTo>
                    <a:pt x="20930" y="13730"/>
                  </a:lnTo>
                  <a:lnTo>
                    <a:pt x="21432" y="12893"/>
                  </a:lnTo>
                  <a:lnTo>
                    <a:pt x="21432" y="11888"/>
                  </a:lnTo>
                  <a:lnTo>
                    <a:pt x="21600" y="10716"/>
                  </a:lnTo>
                  <a:lnTo>
                    <a:pt x="21432" y="9376"/>
                  </a:lnTo>
                  <a:lnTo>
                    <a:pt x="21432" y="8372"/>
                  </a:lnTo>
                  <a:lnTo>
                    <a:pt x="20930" y="7534"/>
                  </a:lnTo>
                  <a:lnTo>
                    <a:pt x="20762" y="6362"/>
                  </a:lnTo>
                  <a:lnTo>
                    <a:pt x="20260" y="5525"/>
                  </a:lnTo>
                  <a:lnTo>
                    <a:pt x="19758" y="4688"/>
                  </a:lnTo>
                  <a:lnTo>
                    <a:pt x="19088" y="3851"/>
                  </a:lnTo>
                  <a:lnTo>
                    <a:pt x="18418" y="3013"/>
                  </a:lnTo>
                  <a:lnTo>
                    <a:pt x="17581" y="2344"/>
                  </a:lnTo>
                  <a:lnTo>
                    <a:pt x="16911" y="1674"/>
                  </a:lnTo>
                  <a:lnTo>
                    <a:pt x="15739" y="1172"/>
                  </a:lnTo>
                  <a:lnTo>
                    <a:pt x="14902" y="502"/>
                  </a:lnTo>
                  <a:lnTo>
                    <a:pt x="13897" y="334"/>
                  </a:lnTo>
                  <a:lnTo>
                    <a:pt x="13060" y="167"/>
                  </a:lnTo>
                  <a:lnTo>
                    <a:pt x="11888" y="0"/>
                  </a:lnTo>
                  <a:lnTo>
                    <a:pt x="1088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465" name="AutoShape 9"/>
            <p:cNvSpPr>
              <a:spLocks/>
            </p:cNvSpPr>
            <p:nvPr/>
          </p:nvSpPr>
          <p:spPr bwMode="auto">
            <a:xfrm>
              <a:off x="29" y="69"/>
              <a:ext cx="7" cy="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16" y="0"/>
                  </a:moveTo>
                  <a:lnTo>
                    <a:pt x="9544" y="0"/>
                  </a:lnTo>
                  <a:lnTo>
                    <a:pt x="8372" y="167"/>
                  </a:lnTo>
                  <a:lnTo>
                    <a:pt x="7534" y="502"/>
                  </a:lnTo>
                  <a:lnTo>
                    <a:pt x="6362" y="669"/>
                  </a:lnTo>
                  <a:lnTo>
                    <a:pt x="5525" y="1339"/>
                  </a:lnTo>
                  <a:lnTo>
                    <a:pt x="4688" y="1841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674" y="4855"/>
                  </a:lnTo>
                  <a:lnTo>
                    <a:pt x="1339" y="5693"/>
                  </a:lnTo>
                  <a:lnTo>
                    <a:pt x="669" y="6530"/>
                  </a:lnTo>
                  <a:lnTo>
                    <a:pt x="334" y="7534"/>
                  </a:lnTo>
                  <a:lnTo>
                    <a:pt x="167" y="8372"/>
                  </a:lnTo>
                  <a:lnTo>
                    <a:pt x="0" y="9544"/>
                  </a:lnTo>
                  <a:lnTo>
                    <a:pt x="0" y="10883"/>
                  </a:lnTo>
                  <a:lnTo>
                    <a:pt x="0" y="11888"/>
                  </a:lnTo>
                  <a:lnTo>
                    <a:pt x="167" y="13060"/>
                  </a:lnTo>
                  <a:lnTo>
                    <a:pt x="334" y="13897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674" y="16744"/>
                  </a:lnTo>
                  <a:lnTo>
                    <a:pt x="2344" y="17581"/>
                  </a:lnTo>
                  <a:lnTo>
                    <a:pt x="3013" y="18418"/>
                  </a:lnTo>
                  <a:lnTo>
                    <a:pt x="3851" y="19088"/>
                  </a:lnTo>
                  <a:lnTo>
                    <a:pt x="4688" y="19758"/>
                  </a:lnTo>
                  <a:lnTo>
                    <a:pt x="5525" y="20093"/>
                  </a:lnTo>
                  <a:lnTo>
                    <a:pt x="6362" y="20762"/>
                  </a:lnTo>
                  <a:lnTo>
                    <a:pt x="7534" y="20930"/>
                  </a:lnTo>
                  <a:lnTo>
                    <a:pt x="8372" y="21432"/>
                  </a:lnTo>
                  <a:lnTo>
                    <a:pt x="9544" y="21432"/>
                  </a:lnTo>
                  <a:lnTo>
                    <a:pt x="10716" y="21600"/>
                  </a:lnTo>
                  <a:lnTo>
                    <a:pt x="11888" y="21432"/>
                  </a:lnTo>
                  <a:lnTo>
                    <a:pt x="12893" y="21432"/>
                  </a:lnTo>
                  <a:lnTo>
                    <a:pt x="13730" y="20930"/>
                  </a:lnTo>
                  <a:lnTo>
                    <a:pt x="14902" y="20762"/>
                  </a:lnTo>
                  <a:lnTo>
                    <a:pt x="15739" y="20093"/>
                  </a:lnTo>
                  <a:lnTo>
                    <a:pt x="16576" y="19758"/>
                  </a:lnTo>
                  <a:lnTo>
                    <a:pt x="17413" y="19088"/>
                  </a:lnTo>
                  <a:lnTo>
                    <a:pt x="18251" y="18418"/>
                  </a:lnTo>
                  <a:lnTo>
                    <a:pt x="18920" y="17581"/>
                  </a:lnTo>
                  <a:lnTo>
                    <a:pt x="19590" y="16744"/>
                  </a:lnTo>
                  <a:lnTo>
                    <a:pt x="20093" y="15739"/>
                  </a:lnTo>
                  <a:lnTo>
                    <a:pt x="20762" y="14902"/>
                  </a:lnTo>
                  <a:lnTo>
                    <a:pt x="20930" y="13897"/>
                  </a:lnTo>
                  <a:lnTo>
                    <a:pt x="21265" y="13060"/>
                  </a:lnTo>
                  <a:lnTo>
                    <a:pt x="21265" y="11888"/>
                  </a:lnTo>
                  <a:lnTo>
                    <a:pt x="21600" y="10883"/>
                  </a:lnTo>
                  <a:lnTo>
                    <a:pt x="21265" y="9544"/>
                  </a:lnTo>
                  <a:lnTo>
                    <a:pt x="21265" y="8372"/>
                  </a:lnTo>
                  <a:lnTo>
                    <a:pt x="20930" y="7534"/>
                  </a:lnTo>
                  <a:lnTo>
                    <a:pt x="20762" y="6530"/>
                  </a:lnTo>
                  <a:lnTo>
                    <a:pt x="20093" y="5693"/>
                  </a:lnTo>
                  <a:lnTo>
                    <a:pt x="19590" y="4855"/>
                  </a:lnTo>
                  <a:lnTo>
                    <a:pt x="18920" y="3851"/>
                  </a:lnTo>
                  <a:lnTo>
                    <a:pt x="18251" y="3013"/>
                  </a:lnTo>
                  <a:lnTo>
                    <a:pt x="17413" y="2344"/>
                  </a:lnTo>
                  <a:lnTo>
                    <a:pt x="16576" y="1841"/>
                  </a:lnTo>
                  <a:lnTo>
                    <a:pt x="15739" y="1339"/>
                  </a:lnTo>
                  <a:lnTo>
                    <a:pt x="14902" y="669"/>
                  </a:lnTo>
                  <a:lnTo>
                    <a:pt x="13730" y="502"/>
                  </a:lnTo>
                  <a:lnTo>
                    <a:pt x="12893" y="167"/>
                  </a:lnTo>
                  <a:lnTo>
                    <a:pt x="11888" y="0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466" name="AutoShape 10"/>
            <p:cNvSpPr>
              <a:spLocks/>
            </p:cNvSpPr>
            <p:nvPr/>
          </p:nvSpPr>
          <p:spPr bwMode="auto">
            <a:xfrm>
              <a:off x="29" y="69"/>
              <a:ext cx="7" cy="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16" y="0"/>
                  </a:moveTo>
                  <a:lnTo>
                    <a:pt x="9544" y="0"/>
                  </a:lnTo>
                  <a:lnTo>
                    <a:pt x="8372" y="167"/>
                  </a:lnTo>
                  <a:lnTo>
                    <a:pt x="7534" y="502"/>
                  </a:lnTo>
                  <a:lnTo>
                    <a:pt x="6362" y="669"/>
                  </a:lnTo>
                  <a:lnTo>
                    <a:pt x="5525" y="1339"/>
                  </a:lnTo>
                  <a:lnTo>
                    <a:pt x="4688" y="1841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674" y="4855"/>
                  </a:lnTo>
                  <a:lnTo>
                    <a:pt x="1339" y="5693"/>
                  </a:lnTo>
                  <a:lnTo>
                    <a:pt x="669" y="6530"/>
                  </a:lnTo>
                  <a:lnTo>
                    <a:pt x="334" y="7534"/>
                  </a:lnTo>
                  <a:lnTo>
                    <a:pt x="167" y="8372"/>
                  </a:lnTo>
                  <a:lnTo>
                    <a:pt x="0" y="9544"/>
                  </a:lnTo>
                  <a:lnTo>
                    <a:pt x="0" y="10883"/>
                  </a:lnTo>
                  <a:lnTo>
                    <a:pt x="0" y="11888"/>
                  </a:lnTo>
                  <a:lnTo>
                    <a:pt x="167" y="13060"/>
                  </a:lnTo>
                  <a:lnTo>
                    <a:pt x="334" y="13897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674" y="16744"/>
                  </a:lnTo>
                  <a:lnTo>
                    <a:pt x="2344" y="17581"/>
                  </a:lnTo>
                  <a:lnTo>
                    <a:pt x="3013" y="18418"/>
                  </a:lnTo>
                  <a:lnTo>
                    <a:pt x="3851" y="19088"/>
                  </a:lnTo>
                  <a:lnTo>
                    <a:pt x="4688" y="19758"/>
                  </a:lnTo>
                  <a:lnTo>
                    <a:pt x="5525" y="20093"/>
                  </a:lnTo>
                  <a:lnTo>
                    <a:pt x="6362" y="20762"/>
                  </a:lnTo>
                  <a:lnTo>
                    <a:pt x="7534" y="20930"/>
                  </a:lnTo>
                  <a:lnTo>
                    <a:pt x="8372" y="21432"/>
                  </a:lnTo>
                  <a:lnTo>
                    <a:pt x="9544" y="21432"/>
                  </a:lnTo>
                  <a:lnTo>
                    <a:pt x="10716" y="21600"/>
                  </a:lnTo>
                  <a:lnTo>
                    <a:pt x="11888" y="21432"/>
                  </a:lnTo>
                  <a:lnTo>
                    <a:pt x="12893" y="21432"/>
                  </a:lnTo>
                  <a:lnTo>
                    <a:pt x="13730" y="20930"/>
                  </a:lnTo>
                  <a:lnTo>
                    <a:pt x="14902" y="20762"/>
                  </a:lnTo>
                  <a:lnTo>
                    <a:pt x="15739" y="20093"/>
                  </a:lnTo>
                  <a:lnTo>
                    <a:pt x="16576" y="19758"/>
                  </a:lnTo>
                  <a:lnTo>
                    <a:pt x="17413" y="19088"/>
                  </a:lnTo>
                  <a:lnTo>
                    <a:pt x="18251" y="18418"/>
                  </a:lnTo>
                  <a:lnTo>
                    <a:pt x="18920" y="17581"/>
                  </a:lnTo>
                  <a:lnTo>
                    <a:pt x="19590" y="16744"/>
                  </a:lnTo>
                  <a:lnTo>
                    <a:pt x="20093" y="15739"/>
                  </a:lnTo>
                  <a:lnTo>
                    <a:pt x="20762" y="14902"/>
                  </a:lnTo>
                  <a:lnTo>
                    <a:pt x="20930" y="13897"/>
                  </a:lnTo>
                  <a:lnTo>
                    <a:pt x="21265" y="13060"/>
                  </a:lnTo>
                  <a:lnTo>
                    <a:pt x="21265" y="11888"/>
                  </a:lnTo>
                  <a:lnTo>
                    <a:pt x="21600" y="10883"/>
                  </a:lnTo>
                  <a:lnTo>
                    <a:pt x="21265" y="9544"/>
                  </a:lnTo>
                  <a:lnTo>
                    <a:pt x="21265" y="8372"/>
                  </a:lnTo>
                  <a:lnTo>
                    <a:pt x="20930" y="7534"/>
                  </a:lnTo>
                  <a:lnTo>
                    <a:pt x="20762" y="6530"/>
                  </a:lnTo>
                  <a:lnTo>
                    <a:pt x="20093" y="5693"/>
                  </a:lnTo>
                  <a:lnTo>
                    <a:pt x="19590" y="4855"/>
                  </a:lnTo>
                  <a:lnTo>
                    <a:pt x="18920" y="3851"/>
                  </a:lnTo>
                  <a:lnTo>
                    <a:pt x="18251" y="3013"/>
                  </a:lnTo>
                  <a:lnTo>
                    <a:pt x="17413" y="2344"/>
                  </a:lnTo>
                  <a:lnTo>
                    <a:pt x="16576" y="1841"/>
                  </a:lnTo>
                  <a:lnTo>
                    <a:pt x="15739" y="1339"/>
                  </a:lnTo>
                  <a:lnTo>
                    <a:pt x="14902" y="669"/>
                  </a:lnTo>
                  <a:lnTo>
                    <a:pt x="13730" y="502"/>
                  </a:lnTo>
                  <a:lnTo>
                    <a:pt x="12893" y="167"/>
                  </a:lnTo>
                  <a:lnTo>
                    <a:pt x="11888" y="0"/>
                  </a:lnTo>
                  <a:lnTo>
                    <a:pt x="1071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467" name="AutoShape 11"/>
            <p:cNvSpPr>
              <a:spLocks/>
            </p:cNvSpPr>
            <p:nvPr/>
          </p:nvSpPr>
          <p:spPr bwMode="auto">
            <a:xfrm>
              <a:off x="0" y="66"/>
              <a:ext cx="25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$3.00</a:t>
              </a:r>
              <a:endParaRPr lang="tr-TR"/>
            </a:p>
          </p:txBody>
        </p:sp>
        <p:sp>
          <p:nvSpPr>
            <p:cNvPr id="19468" name="AutoShape 12"/>
            <p:cNvSpPr>
              <a:spLocks/>
            </p:cNvSpPr>
            <p:nvPr/>
          </p:nvSpPr>
          <p:spPr bwMode="auto">
            <a:xfrm>
              <a:off x="6" y="87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2.50</a:t>
              </a:r>
              <a:endParaRPr lang="tr-TR"/>
            </a:p>
          </p:txBody>
        </p:sp>
        <p:sp>
          <p:nvSpPr>
            <p:cNvPr id="19469" name="AutoShape 13"/>
            <p:cNvSpPr>
              <a:spLocks/>
            </p:cNvSpPr>
            <p:nvPr/>
          </p:nvSpPr>
          <p:spPr bwMode="auto">
            <a:xfrm>
              <a:off x="6" y="111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2.00</a:t>
              </a:r>
              <a:endParaRPr lang="tr-TR"/>
            </a:p>
          </p:txBody>
        </p:sp>
        <p:sp>
          <p:nvSpPr>
            <p:cNvPr id="19470" name="AutoShape 14"/>
            <p:cNvSpPr>
              <a:spLocks/>
            </p:cNvSpPr>
            <p:nvPr/>
          </p:nvSpPr>
          <p:spPr bwMode="auto">
            <a:xfrm>
              <a:off x="6" y="133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1.50</a:t>
              </a:r>
              <a:endParaRPr lang="tr-TR"/>
            </a:p>
          </p:txBody>
        </p:sp>
        <p:sp>
          <p:nvSpPr>
            <p:cNvPr id="19471" name="AutoShape 15"/>
            <p:cNvSpPr>
              <a:spLocks/>
            </p:cNvSpPr>
            <p:nvPr/>
          </p:nvSpPr>
          <p:spPr bwMode="auto">
            <a:xfrm>
              <a:off x="6" y="154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1.00</a:t>
              </a:r>
              <a:endParaRPr lang="tr-TR"/>
            </a:p>
          </p:txBody>
        </p:sp>
        <p:sp>
          <p:nvSpPr>
            <p:cNvPr id="19472" name="AutoShape 16"/>
            <p:cNvSpPr>
              <a:spLocks/>
            </p:cNvSpPr>
            <p:nvPr/>
          </p:nvSpPr>
          <p:spPr bwMode="auto">
            <a:xfrm>
              <a:off x="6" y="178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0.50</a:t>
              </a:r>
              <a:endParaRPr lang="tr-TR"/>
            </a:p>
          </p:txBody>
        </p:sp>
        <p:sp>
          <p:nvSpPr>
            <p:cNvPr id="19473" name="AutoShape 17"/>
            <p:cNvSpPr>
              <a:spLocks/>
            </p:cNvSpPr>
            <p:nvPr/>
          </p:nvSpPr>
          <p:spPr bwMode="auto">
            <a:xfrm>
              <a:off x="57" y="213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</a:t>
              </a:r>
              <a:endParaRPr lang="tr-TR"/>
            </a:p>
          </p:txBody>
        </p:sp>
        <p:sp>
          <p:nvSpPr>
            <p:cNvPr id="19474" name="AutoShape 18"/>
            <p:cNvSpPr>
              <a:spLocks/>
            </p:cNvSpPr>
            <p:nvPr/>
          </p:nvSpPr>
          <p:spPr bwMode="auto">
            <a:xfrm>
              <a:off x="41" y="213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</a:t>
              </a:r>
              <a:endParaRPr lang="tr-TR"/>
            </a:p>
          </p:txBody>
        </p:sp>
        <p:sp>
          <p:nvSpPr>
            <p:cNvPr id="19475" name="AutoShape 19"/>
            <p:cNvSpPr>
              <a:spLocks/>
            </p:cNvSpPr>
            <p:nvPr/>
          </p:nvSpPr>
          <p:spPr bwMode="auto">
            <a:xfrm>
              <a:off x="70" y="213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3</a:t>
              </a:r>
              <a:endParaRPr lang="tr-TR"/>
            </a:p>
          </p:txBody>
        </p:sp>
        <p:sp>
          <p:nvSpPr>
            <p:cNvPr id="19476" name="AutoShape 20"/>
            <p:cNvSpPr>
              <a:spLocks/>
            </p:cNvSpPr>
            <p:nvPr/>
          </p:nvSpPr>
          <p:spPr bwMode="auto">
            <a:xfrm>
              <a:off x="84" y="213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4</a:t>
              </a:r>
              <a:endParaRPr lang="tr-TR"/>
            </a:p>
          </p:txBody>
        </p:sp>
        <p:sp>
          <p:nvSpPr>
            <p:cNvPr id="19477" name="AutoShape 21"/>
            <p:cNvSpPr>
              <a:spLocks/>
            </p:cNvSpPr>
            <p:nvPr/>
          </p:nvSpPr>
          <p:spPr bwMode="auto">
            <a:xfrm>
              <a:off x="94" y="213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5</a:t>
              </a:r>
              <a:endParaRPr lang="tr-TR"/>
            </a:p>
          </p:txBody>
        </p:sp>
        <p:sp>
          <p:nvSpPr>
            <p:cNvPr id="19478" name="AutoShape 22"/>
            <p:cNvSpPr>
              <a:spLocks/>
            </p:cNvSpPr>
            <p:nvPr/>
          </p:nvSpPr>
          <p:spPr bwMode="auto">
            <a:xfrm>
              <a:off x="108" y="213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6</a:t>
              </a:r>
              <a:endParaRPr lang="tr-TR"/>
            </a:p>
          </p:txBody>
        </p:sp>
        <p:sp>
          <p:nvSpPr>
            <p:cNvPr id="19479" name="AutoShape 23"/>
            <p:cNvSpPr>
              <a:spLocks/>
            </p:cNvSpPr>
            <p:nvPr/>
          </p:nvSpPr>
          <p:spPr bwMode="auto">
            <a:xfrm>
              <a:off x="121" y="213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7</a:t>
              </a:r>
              <a:endParaRPr lang="tr-TR"/>
            </a:p>
          </p:txBody>
        </p:sp>
        <p:sp>
          <p:nvSpPr>
            <p:cNvPr id="19480" name="AutoShape 24"/>
            <p:cNvSpPr>
              <a:spLocks/>
            </p:cNvSpPr>
            <p:nvPr/>
          </p:nvSpPr>
          <p:spPr bwMode="auto">
            <a:xfrm>
              <a:off x="135" y="213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8</a:t>
              </a:r>
              <a:endParaRPr lang="tr-TR"/>
            </a:p>
          </p:txBody>
        </p:sp>
        <p:sp>
          <p:nvSpPr>
            <p:cNvPr id="19481" name="AutoShape 25"/>
            <p:cNvSpPr>
              <a:spLocks/>
            </p:cNvSpPr>
            <p:nvPr/>
          </p:nvSpPr>
          <p:spPr bwMode="auto">
            <a:xfrm>
              <a:off x="148" y="213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9</a:t>
              </a:r>
              <a:endParaRPr lang="tr-TR"/>
            </a:p>
          </p:txBody>
        </p:sp>
        <p:sp>
          <p:nvSpPr>
            <p:cNvPr id="19482" name="AutoShape 26"/>
            <p:cNvSpPr>
              <a:spLocks/>
            </p:cNvSpPr>
            <p:nvPr/>
          </p:nvSpPr>
          <p:spPr bwMode="auto">
            <a:xfrm>
              <a:off x="159" y="213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10</a:t>
              </a:r>
              <a:endParaRPr lang="tr-TR"/>
            </a:p>
          </p:txBody>
        </p:sp>
        <p:sp>
          <p:nvSpPr>
            <p:cNvPr id="19483" name="AutoShape 27"/>
            <p:cNvSpPr>
              <a:spLocks/>
            </p:cNvSpPr>
            <p:nvPr/>
          </p:nvSpPr>
          <p:spPr bwMode="auto">
            <a:xfrm>
              <a:off x="191" y="213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12</a:t>
              </a:r>
              <a:endParaRPr lang="tr-TR"/>
            </a:p>
          </p:txBody>
        </p:sp>
        <p:sp>
          <p:nvSpPr>
            <p:cNvPr id="19484" name="AutoShape 28"/>
            <p:cNvSpPr>
              <a:spLocks/>
            </p:cNvSpPr>
            <p:nvPr/>
          </p:nvSpPr>
          <p:spPr bwMode="auto">
            <a:xfrm>
              <a:off x="175" y="213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11</a:t>
              </a:r>
              <a:endParaRPr lang="tr-TR"/>
            </a:p>
          </p:txBody>
        </p:sp>
        <p:sp>
          <p:nvSpPr>
            <p:cNvPr id="19485" name="AutoShape 29"/>
            <p:cNvSpPr>
              <a:spLocks/>
            </p:cNvSpPr>
            <p:nvPr/>
          </p:nvSpPr>
          <p:spPr bwMode="auto">
            <a:xfrm>
              <a:off x="-6" y="30"/>
              <a:ext cx="31" cy="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b="1" dirty="0" smtClean="0">
                  <a:latin typeface="Arial" pitchFamily="34" charset="0"/>
                  <a:cs typeface="Arial" pitchFamily="34" charset="0"/>
                  <a:sym typeface="Arial" pitchFamily="34" charset="0"/>
                </a:rPr>
                <a:t>P</a:t>
              </a:r>
              <a:endParaRPr lang="tr-TR" dirty="0"/>
            </a:p>
          </p:txBody>
        </p:sp>
        <p:sp>
          <p:nvSpPr>
            <p:cNvPr id="19486" name="AutoShape 30"/>
            <p:cNvSpPr>
              <a:spLocks/>
            </p:cNvSpPr>
            <p:nvPr/>
          </p:nvSpPr>
          <p:spPr bwMode="auto">
            <a:xfrm>
              <a:off x="222" y="210"/>
              <a:ext cx="68" cy="2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b="1" dirty="0" smtClean="0">
                  <a:latin typeface="Arial" pitchFamily="34" charset="0"/>
                  <a:cs typeface="Arial" pitchFamily="34" charset="0"/>
                  <a:sym typeface="Arial" pitchFamily="34" charset="0"/>
                </a:rPr>
                <a:t>Q</a:t>
              </a:r>
              <a:endParaRPr lang="tr-TR" dirty="0"/>
            </a:p>
          </p:txBody>
        </p:sp>
        <p:sp>
          <p:nvSpPr>
            <p:cNvPr id="19487" name="AutoShape 31"/>
            <p:cNvSpPr>
              <a:spLocks/>
            </p:cNvSpPr>
            <p:nvPr/>
          </p:nvSpPr>
          <p:spPr bwMode="auto">
            <a:xfrm>
              <a:off x="27" y="213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0</a:t>
              </a:r>
              <a:endParaRPr lang="tr-TR"/>
            </a:p>
          </p:txBody>
        </p:sp>
        <p:sp>
          <p:nvSpPr>
            <p:cNvPr id="19488" name="Line 32"/>
            <p:cNvSpPr>
              <a:spLocks noChangeShapeType="1"/>
            </p:cNvSpPr>
            <p:nvPr/>
          </p:nvSpPr>
          <p:spPr bwMode="auto">
            <a:xfrm>
              <a:off x="83" y="53"/>
              <a:ext cx="165" cy="141"/>
            </a:xfrm>
            <a:prstGeom prst="line">
              <a:avLst/>
            </a:prstGeom>
            <a:noFill/>
            <a:ln w="3175" cap="flat" cmpd="sng">
              <a:solidFill>
                <a:srgbClr val="423A6C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19489" name="AutoShape 33"/>
            <p:cNvSpPr>
              <a:spLocks/>
            </p:cNvSpPr>
            <p:nvPr/>
          </p:nvSpPr>
          <p:spPr bwMode="auto">
            <a:xfrm>
              <a:off x="105" y="123"/>
              <a:ext cx="57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192" y="0"/>
                  </a:moveTo>
                  <a:lnTo>
                    <a:pt x="16192" y="5441"/>
                  </a:lnTo>
                  <a:lnTo>
                    <a:pt x="0" y="5441"/>
                  </a:lnTo>
                  <a:lnTo>
                    <a:pt x="0" y="16241"/>
                  </a:lnTo>
                  <a:lnTo>
                    <a:pt x="16192" y="16241"/>
                  </a:lnTo>
                  <a:lnTo>
                    <a:pt x="16192" y="21600"/>
                  </a:lnTo>
                  <a:lnTo>
                    <a:pt x="21600" y="10799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3333CC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490" name="AutoShape 34"/>
            <p:cNvSpPr>
              <a:spLocks/>
            </p:cNvSpPr>
            <p:nvPr/>
          </p:nvSpPr>
          <p:spPr bwMode="auto">
            <a:xfrm>
              <a:off x="105" y="123"/>
              <a:ext cx="57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192" y="0"/>
                  </a:moveTo>
                  <a:lnTo>
                    <a:pt x="16192" y="5441"/>
                  </a:lnTo>
                  <a:lnTo>
                    <a:pt x="0" y="5441"/>
                  </a:lnTo>
                  <a:lnTo>
                    <a:pt x="0" y="16241"/>
                  </a:lnTo>
                  <a:lnTo>
                    <a:pt x="16192" y="16241"/>
                  </a:lnTo>
                  <a:lnTo>
                    <a:pt x="16192" y="21600"/>
                  </a:lnTo>
                  <a:lnTo>
                    <a:pt x="21600" y="10799"/>
                  </a:lnTo>
                  <a:lnTo>
                    <a:pt x="16192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FAFD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491" name="AutoShape 35"/>
            <p:cNvSpPr>
              <a:spLocks/>
            </p:cNvSpPr>
            <p:nvPr/>
          </p:nvSpPr>
          <p:spPr bwMode="auto">
            <a:xfrm>
              <a:off x="99" y="102"/>
              <a:ext cx="3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Arial" pitchFamily="34" charset="0"/>
                  <a:cs typeface="Arial" pitchFamily="34" charset="0"/>
                  <a:sym typeface="Arial" pitchFamily="34" charset="0"/>
                </a:rPr>
                <a:t>Increase</a:t>
              </a:r>
              <a:endParaRPr lang="tr-TR"/>
            </a:p>
          </p:txBody>
        </p:sp>
        <p:sp>
          <p:nvSpPr>
            <p:cNvPr id="19492" name="AutoShape 36"/>
            <p:cNvSpPr>
              <a:spLocks/>
            </p:cNvSpPr>
            <p:nvPr/>
          </p:nvSpPr>
          <p:spPr bwMode="auto">
            <a:xfrm>
              <a:off x="95" y="113"/>
              <a:ext cx="47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Arial" pitchFamily="34" charset="0"/>
                  <a:cs typeface="Arial" pitchFamily="34" charset="0"/>
                  <a:sym typeface="Arial" pitchFamily="34" charset="0"/>
                </a:rPr>
                <a:t>in demand</a:t>
              </a:r>
              <a:endParaRPr lang="tr-TR"/>
            </a:p>
          </p:txBody>
        </p:sp>
        <p:sp>
          <p:nvSpPr>
            <p:cNvPr id="19493" name="AutoShape 37"/>
            <p:cNvSpPr>
              <a:spLocks/>
            </p:cNvSpPr>
            <p:nvPr/>
          </p:nvSpPr>
          <p:spPr bwMode="auto">
            <a:xfrm>
              <a:off x="172" y="64"/>
              <a:ext cx="84" cy="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494" name="AutoShape 38"/>
            <p:cNvSpPr>
              <a:spLocks/>
            </p:cNvSpPr>
            <p:nvPr/>
          </p:nvSpPr>
          <p:spPr bwMode="auto">
            <a:xfrm>
              <a:off x="180" y="67"/>
              <a:ext cx="74" cy="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300">
                  <a:solidFill>
                    <a:srgbClr val="494076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An increase </a:t>
              </a:r>
              <a:endParaRPr lang="tr-TR"/>
            </a:p>
          </p:txBody>
        </p:sp>
        <p:sp>
          <p:nvSpPr>
            <p:cNvPr id="19495" name="AutoShape 39"/>
            <p:cNvSpPr>
              <a:spLocks/>
            </p:cNvSpPr>
            <p:nvPr/>
          </p:nvSpPr>
          <p:spPr bwMode="auto">
            <a:xfrm>
              <a:off x="181" y="82"/>
              <a:ext cx="69" cy="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300">
                  <a:solidFill>
                    <a:srgbClr val="494076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in income...</a:t>
              </a:r>
              <a:endParaRPr lang="tr-TR"/>
            </a:p>
          </p:txBody>
        </p:sp>
        <p:sp>
          <p:nvSpPr>
            <p:cNvPr id="19496" name="AutoShape 40"/>
            <p:cNvSpPr>
              <a:spLocks/>
            </p:cNvSpPr>
            <p:nvPr/>
          </p:nvSpPr>
          <p:spPr bwMode="auto">
            <a:xfrm>
              <a:off x="191" y="193"/>
              <a:ext cx="12" cy="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4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  <a:endParaRPr lang="tr-TR"/>
            </a:p>
          </p:txBody>
        </p:sp>
        <p:sp>
          <p:nvSpPr>
            <p:cNvPr id="19497" name="AutoShape 41"/>
            <p:cNvSpPr>
              <a:spLocks/>
            </p:cNvSpPr>
            <p:nvPr/>
          </p:nvSpPr>
          <p:spPr bwMode="auto">
            <a:xfrm>
              <a:off x="201" y="201"/>
              <a:ext cx="11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  <a:endParaRPr lang="tr-TR"/>
            </a:p>
          </p:txBody>
        </p:sp>
        <p:sp>
          <p:nvSpPr>
            <p:cNvPr id="19498" name="AutoShape 42"/>
            <p:cNvSpPr>
              <a:spLocks/>
            </p:cNvSpPr>
            <p:nvPr/>
          </p:nvSpPr>
          <p:spPr bwMode="auto">
            <a:xfrm>
              <a:off x="247" y="180"/>
              <a:ext cx="12" cy="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4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  <a:endParaRPr lang="tr-TR"/>
            </a:p>
          </p:txBody>
        </p:sp>
        <p:sp>
          <p:nvSpPr>
            <p:cNvPr id="19499" name="AutoShape 43"/>
            <p:cNvSpPr>
              <a:spLocks/>
            </p:cNvSpPr>
            <p:nvPr/>
          </p:nvSpPr>
          <p:spPr bwMode="auto">
            <a:xfrm>
              <a:off x="258" y="187"/>
              <a:ext cx="11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2</a:t>
              </a:r>
              <a:endParaRPr lang="tr-TR"/>
            </a:p>
          </p:txBody>
        </p:sp>
        <p:sp>
          <p:nvSpPr>
            <p:cNvPr id="19500" name="AutoShape 44"/>
            <p:cNvSpPr>
              <a:spLocks/>
            </p:cNvSpPr>
            <p:nvPr/>
          </p:nvSpPr>
          <p:spPr bwMode="auto">
            <a:xfrm>
              <a:off x="54" y="0"/>
              <a:ext cx="172" cy="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600">
                  <a:latin typeface="Arial" pitchFamily="34" charset="0"/>
                  <a:cs typeface="Arial" pitchFamily="34" charset="0"/>
                  <a:sym typeface="Arial" pitchFamily="34" charset="0"/>
                </a:rPr>
                <a:t>Normal Good: e.g. meat</a:t>
              </a:r>
              <a:endParaRPr lang="tr-TR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4953000" y="3124200"/>
            <a:ext cx="3289300" cy="2906713"/>
            <a:chOff x="0" y="0"/>
            <a:chExt cx="260" cy="229"/>
          </a:xfrm>
        </p:grpSpPr>
        <p:sp>
          <p:nvSpPr>
            <p:cNvPr id="19502" name="Line 46"/>
            <p:cNvSpPr>
              <a:spLocks noChangeShapeType="1"/>
            </p:cNvSpPr>
            <p:nvPr/>
          </p:nvSpPr>
          <p:spPr bwMode="auto">
            <a:xfrm>
              <a:off x="44" y="59"/>
              <a:ext cx="1" cy="156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19503" name="Line 47"/>
            <p:cNvSpPr>
              <a:spLocks noChangeShapeType="1"/>
            </p:cNvSpPr>
            <p:nvPr/>
          </p:nvSpPr>
          <p:spPr bwMode="auto">
            <a:xfrm>
              <a:off x="22" y="214"/>
              <a:ext cx="202" cy="1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19504" name="Line 48"/>
            <p:cNvSpPr>
              <a:spLocks noChangeShapeType="1"/>
            </p:cNvSpPr>
            <p:nvPr/>
          </p:nvSpPr>
          <p:spPr bwMode="auto">
            <a:xfrm>
              <a:off x="44" y="73"/>
              <a:ext cx="166" cy="142"/>
            </a:xfrm>
            <a:prstGeom prst="line">
              <a:avLst/>
            </a:prstGeom>
            <a:noFill/>
            <a:ln w="3175" cap="flat" cmpd="sng">
              <a:solidFill>
                <a:srgbClr val="000099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19505" name="AutoShape 49"/>
            <p:cNvSpPr>
              <a:spLocks/>
            </p:cNvSpPr>
            <p:nvPr/>
          </p:nvSpPr>
          <p:spPr bwMode="auto">
            <a:xfrm>
              <a:off x="204" y="211"/>
              <a:ext cx="6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9470" y="0"/>
                  </a:lnTo>
                  <a:lnTo>
                    <a:pt x="8473" y="329"/>
                  </a:lnTo>
                  <a:lnTo>
                    <a:pt x="7643" y="494"/>
                  </a:lnTo>
                  <a:lnTo>
                    <a:pt x="6479" y="659"/>
                  </a:lnTo>
                  <a:lnTo>
                    <a:pt x="5649" y="1319"/>
                  </a:lnTo>
                  <a:lnTo>
                    <a:pt x="4818" y="1813"/>
                  </a:lnTo>
                  <a:lnTo>
                    <a:pt x="3987" y="2473"/>
                  </a:lnTo>
                  <a:lnTo>
                    <a:pt x="2990" y="3132"/>
                  </a:lnTo>
                  <a:lnTo>
                    <a:pt x="2326" y="3957"/>
                  </a:lnTo>
                  <a:lnTo>
                    <a:pt x="1827" y="4781"/>
                  </a:lnTo>
                  <a:lnTo>
                    <a:pt x="1329" y="5606"/>
                  </a:lnTo>
                  <a:lnTo>
                    <a:pt x="664" y="6595"/>
                  </a:lnTo>
                  <a:lnTo>
                    <a:pt x="498" y="7584"/>
                  </a:lnTo>
                  <a:lnTo>
                    <a:pt x="166" y="8409"/>
                  </a:lnTo>
                  <a:lnTo>
                    <a:pt x="0" y="9563"/>
                  </a:lnTo>
                  <a:lnTo>
                    <a:pt x="0" y="10882"/>
                  </a:lnTo>
                  <a:lnTo>
                    <a:pt x="0" y="11871"/>
                  </a:lnTo>
                  <a:lnTo>
                    <a:pt x="166" y="13025"/>
                  </a:lnTo>
                  <a:lnTo>
                    <a:pt x="498" y="13850"/>
                  </a:lnTo>
                  <a:lnTo>
                    <a:pt x="664" y="14839"/>
                  </a:lnTo>
                  <a:lnTo>
                    <a:pt x="1329" y="15664"/>
                  </a:lnTo>
                  <a:lnTo>
                    <a:pt x="1827" y="16818"/>
                  </a:lnTo>
                  <a:lnTo>
                    <a:pt x="2326" y="17477"/>
                  </a:lnTo>
                  <a:lnTo>
                    <a:pt x="2990" y="18302"/>
                  </a:lnTo>
                  <a:lnTo>
                    <a:pt x="3987" y="18961"/>
                  </a:lnTo>
                  <a:lnTo>
                    <a:pt x="4818" y="19621"/>
                  </a:lnTo>
                  <a:lnTo>
                    <a:pt x="5649" y="20280"/>
                  </a:lnTo>
                  <a:lnTo>
                    <a:pt x="6479" y="20610"/>
                  </a:lnTo>
                  <a:lnTo>
                    <a:pt x="7643" y="20940"/>
                  </a:lnTo>
                  <a:lnTo>
                    <a:pt x="8473" y="21270"/>
                  </a:lnTo>
                  <a:lnTo>
                    <a:pt x="9470" y="21270"/>
                  </a:lnTo>
                  <a:lnTo>
                    <a:pt x="10800" y="21600"/>
                  </a:lnTo>
                  <a:lnTo>
                    <a:pt x="11963" y="21270"/>
                  </a:lnTo>
                  <a:lnTo>
                    <a:pt x="12960" y="21270"/>
                  </a:lnTo>
                  <a:lnTo>
                    <a:pt x="13790" y="20940"/>
                  </a:lnTo>
                  <a:lnTo>
                    <a:pt x="14953" y="20610"/>
                  </a:lnTo>
                  <a:lnTo>
                    <a:pt x="15784" y="20280"/>
                  </a:lnTo>
                  <a:lnTo>
                    <a:pt x="16947" y="19621"/>
                  </a:lnTo>
                  <a:lnTo>
                    <a:pt x="17612" y="18961"/>
                  </a:lnTo>
                  <a:lnTo>
                    <a:pt x="18443" y="18302"/>
                  </a:lnTo>
                  <a:lnTo>
                    <a:pt x="19107" y="17477"/>
                  </a:lnTo>
                  <a:lnTo>
                    <a:pt x="19772" y="16818"/>
                  </a:lnTo>
                  <a:lnTo>
                    <a:pt x="20436" y="15664"/>
                  </a:lnTo>
                  <a:lnTo>
                    <a:pt x="20769" y="14839"/>
                  </a:lnTo>
                  <a:lnTo>
                    <a:pt x="20935" y="13850"/>
                  </a:lnTo>
                  <a:lnTo>
                    <a:pt x="21433" y="13025"/>
                  </a:lnTo>
                  <a:lnTo>
                    <a:pt x="21433" y="11871"/>
                  </a:lnTo>
                  <a:lnTo>
                    <a:pt x="21600" y="10882"/>
                  </a:lnTo>
                  <a:lnTo>
                    <a:pt x="21433" y="9563"/>
                  </a:lnTo>
                  <a:lnTo>
                    <a:pt x="21433" y="8409"/>
                  </a:lnTo>
                  <a:lnTo>
                    <a:pt x="20935" y="7584"/>
                  </a:lnTo>
                  <a:lnTo>
                    <a:pt x="20769" y="6595"/>
                  </a:lnTo>
                  <a:lnTo>
                    <a:pt x="20436" y="5606"/>
                  </a:lnTo>
                  <a:lnTo>
                    <a:pt x="19772" y="4781"/>
                  </a:lnTo>
                  <a:lnTo>
                    <a:pt x="19107" y="3957"/>
                  </a:lnTo>
                  <a:lnTo>
                    <a:pt x="18443" y="3132"/>
                  </a:lnTo>
                  <a:lnTo>
                    <a:pt x="17612" y="2473"/>
                  </a:lnTo>
                  <a:lnTo>
                    <a:pt x="16947" y="1813"/>
                  </a:lnTo>
                  <a:lnTo>
                    <a:pt x="15784" y="1319"/>
                  </a:lnTo>
                  <a:lnTo>
                    <a:pt x="14953" y="659"/>
                  </a:lnTo>
                  <a:lnTo>
                    <a:pt x="13790" y="494"/>
                  </a:lnTo>
                  <a:lnTo>
                    <a:pt x="12960" y="329"/>
                  </a:lnTo>
                  <a:lnTo>
                    <a:pt x="11963" y="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506" name="AutoShape 50"/>
            <p:cNvSpPr>
              <a:spLocks/>
            </p:cNvSpPr>
            <p:nvPr/>
          </p:nvSpPr>
          <p:spPr bwMode="auto">
            <a:xfrm>
              <a:off x="204" y="211"/>
              <a:ext cx="6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9470" y="0"/>
                  </a:lnTo>
                  <a:lnTo>
                    <a:pt x="8473" y="329"/>
                  </a:lnTo>
                  <a:lnTo>
                    <a:pt x="7643" y="494"/>
                  </a:lnTo>
                  <a:lnTo>
                    <a:pt x="6479" y="659"/>
                  </a:lnTo>
                  <a:lnTo>
                    <a:pt x="5649" y="1319"/>
                  </a:lnTo>
                  <a:lnTo>
                    <a:pt x="4818" y="1813"/>
                  </a:lnTo>
                  <a:lnTo>
                    <a:pt x="3987" y="2473"/>
                  </a:lnTo>
                  <a:lnTo>
                    <a:pt x="2990" y="3132"/>
                  </a:lnTo>
                  <a:lnTo>
                    <a:pt x="2326" y="3957"/>
                  </a:lnTo>
                  <a:lnTo>
                    <a:pt x="1827" y="4781"/>
                  </a:lnTo>
                  <a:lnTo>
                    <a:pt x="1329" y="5606"/>
                  </a:lnTo>
                  <a:lnTo>
                    <a:pt x="664" y="6595"/>
                  </a:lnTo>
                  <a:lnTo>
                    <a:pt x="498" y="7584"/>
                  </a:lnTo>
                  <a:lnTo>
                    <a:pt x="166" y="8409"/>
                  </a:lnTo>
                  <a:lnTo>
                    <a:pt x="0" y="9563"/>
                  </a:lnTo>
                  <a:lnTo>
                    <a:pt x="0" y="10882"/>
                  </a:lnTo>
                  <a:lnTo>
                    <a:pt x="0" y="11871"/>
                  </a:lnTo>
                  <a:lnTo>
                    <a:pt x="166" y="13025"/>
                  </a:lnTo>
                  <a:lnTo>
                    <a:pt x="498" y="13850"/>
                  </a:lnTo>
                  <a:lnTo>
                    <a:pt x="664" y="14839"/>
                  </a:lnTo>
                  <a:lnTo>
                    <a:pt x="1329" y="15664"/>
                  </a:lnTo>
                  <a:lnTo>
                    <a:pt x="1827" y="16818"/>
                  </a:lnTo>
                  <a:lnTo>
                    <a:pt x="2326" y="17477"/>
                  </a:lnTo>
                  <a:lnTo>
                    <a:pt x="2990" y="18302"/>
                  </a:lnTo>
                  <a:lnTo>
                    <a:pt x="3987" y="18961"/>
                  </a:lnTo>
                  <a:lnTo>
                    <a:pt x="4818" y="19621"/>
                  </a:lnTo>
                  <a:lnTo>
                    <a:pt x="5649" y="20280"/>
                  </a:lnTo>
                  <a:lnTo>
                    <a:pt x="6479" y="20610"/>
                  </a:lnTo>
                  <a:lnTo>
                    <a:pt x="7643" y="20940"/>
                  </a:lnTo>
                  <a:lnTo>
                    <a:pt x="8473" y="21270"/>
                  </a:lnTo>
                  <a:lnTo>
                    <a:pt x="9470" y="21270"/>
                  </a:lnTo>
                  <a:lnTo>
                    <a:pt x="10800" y="21600"/>
                  </a:lnTo>
                  <a:lnTo>
                    <a:pt x="11963" y="21270"/>
                  </a:lnTo>
                  <a:lnTo>
                    <a:pt x="12960" y="21270"/>
                  </a:lnTo>
                  <a:lnTo>
                    <a:pt x="13790" y="20940"/>
                  </a:lnTo>
                  <a:lnTo>
                    <a:pt x="14953" y="20610"/>
                  </a:lnTo>
                  <a:lnTo>
                    <a:pt x="15784" y="20280"/>
                  </a:lnTo>
                  <a:lnTo>
                    <a:pt x="16947" y="19621"/>
                  </a:lnTo>
                  <a:lnTo>
                    <a:pt x="17612" y="18961"/>
                  </a:lnTo>
                  <a:lnTo>
                    <a:pt x="18443" y="18302"/>
                  </a:lnTo>
                  <a:lnTo>
                    <a:pt x="19107" y="17477"/>
                  </a:lnTo>
                  <a:lnTo>
                    <a:pt x="19772" y="16818"/>
                  </a:lnTo>
                  <a:lnTo>
                    <a:pt x="20436" y="15664"/>
                  </a:lnTo>
                  <a:lnTo>
                    <a:pt x="20769" y="14839"/>
                  </a:lnTo>
                  <a:lnTo>
                    <a:pt x="20935" y="13850"/>
                  </a:lnTo>
                  <a:lnTo>
                    <a:pt x="21433" y="13025"/>
                  </a:lnTo>
                  <a:lnTo>
                    <a:pt x="21433" y="11871"/>
                  </a:lnTo>
                  <a:lnTo>
                    <a:pt x="21600" y="10882"/>
                  </a:lnTo>
                  <a:lnTo>
                    <a:pt x="21433" y="9563"/>
                  </a:lnTo>
                  <a:lnTo>
                    <a:pt x="21433" y="8409"/>
                  </a:lnTo>
                  <a:lnTo>
                    <a:pt x="20935" y="7584"/>
                  </a:lnTo>
                  <a:lnTo>
                    <a:pt x="20769" y="6595"/>
                  </a:lnTo>
                  <a:lnTo>
                    <a:pt x="20436" y="5606"/>
                  </a:lnTo>
                  <a:lnTo>
                    <a:pt x="19772" y="4781"/>
                  </a:lnTo>
                  <a:lnTo>
                    <a:pt x="19107" y="3957"/>
                  </a:lnTo>
                  <a:lnTo>
                    <a:pt x="18443" y="3132"/>
                  </a:lnTo>
                  <a:lnTo>
                    <a:pt x="17612" y="2473"/>
                  </a:lnTo>
                  <a:lnTo>
                    <a:pt x="16947" y="1813"/>
                  </a:lnTo>
                  <a:lnTo>
                    <a:pt x="15784" y="1319"/>
                  </a:lnTo>
                  <a:lnTo>
                    <a:pt x="14953" y="659"/>
                  </a:lnTo>
                  <a:lnTo>
                    <a:pt x="13790" y="494"/>
                  </a:lnTo>
                  <a:lnTo>
                    <a:pt x="12960" y="329"/>
                  </a:lnTo>
                  <a:lnTo>
                    <a:pt x="11963" y="0"/>
                  </a:lnTo>
                  <a:lnTo>
                    <a:pt x="1080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507" name="AutoShape 51"/>
            <p:cNvSpPr>
              <a:spLocks/>
            </p:cNvSpPr>
            <p:nvPr/>
          </p:nvSpPr>
          <p:spPr bwMode="auto">
            <a:xfrm>
              <a:off x="41" y="70"/>
              <a:ext cx="7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9" y="0"/>
                  </a:moveTo>
                  <a:lnTo>
                    <a:pt x="9470" y="0"/>
                  </a:lnTo>
                  <a:lnTo>
                    <a:pt x="8307" y="166"/>
                  </a:lnTo>
                  <a:lnTo>
                    <a:pt x="7476" y="332"/>
                  </a:lnTo>
                  <a:lnTo>
                    <a:pt x="6479" y="664"/>
                  </a:lnTo>
                  <a:lnTo>
                    <a:pt x="5483" y="1329"/>
                  </a:lnTo>
                  <a:lnTo>
                    <a:pt x="4652" y="1661"/>
                  </a:lnTo>
                  <a:lnTo>
                    <a:pt x="3821" y="2326"/>
                  </a:lnTo>
                  <a:lnTo>
                    <a:pt x="2990" y="2990"/>
                  </a:lnTo>
                  <a:lnTo>
                    <a:pt x="2326" y="3821"/>
                  </a:lnTo>
                  <a:lnTo>
                    <a:pt x="1661" y="4652"/>
                  </a:lnTo>
                  <a:lnTo>
                    <a:pt x="1163" y="5649"/>
                  </a:lnTo>
                  <a:lnTo>
                    <a:pt x="664" y="6479"/>
                  </a:lnTo>
                  <a:lnTo>
                    <a:pt x="332" y="7476"/>
                  </a:lnTo>
                  <a:lnTo>
                    <a:pt x="166" y="8473"/>
                  </a:lnTo>
                  <a:lnTo>
                    <a:pt x="0" y="9470"/>
                  </a:lnTo>
                  <a:lnTo>
                    <a:pt x="0" y="10800"/>
                  </a:lnTo>
                  <a:lnTo>
                    <a:pt x="0" y="11796"/>
                  </a:lnTo>
                  <a:lnTo>
                    <a:pt x="166" y="12960"/>
                  </a:lnTo>
                  <a:lnTo>
                    <a:pt x="332" y="13790"/>
                  </a:lnTo>
                  <a:lnTo>
                    <a:pt x="664" y="14953"/>
                  </a:lnTo>
                  <a:lnTo>
                    <a:pt x="1163" y="15784"/>
                  </a:lnTo>
                  <a:lnTo>
                    <a:pt x="1661" y="16615"/>
                  </a:lnTo>
                  <a:lnTo>
                    <a:pt x="2326" y="17446"/>
                  </a:lnTo>
                  <a:lnTo>
                    <a:pt x="2990" y="18276"/>
                  </a:lnTo>
                  <a:lnTo>
                    <a:pt x="3821" y="18941"/>
                  </a:lnTo>
                  <a:lnTo>
                    <a:pt x="4652" y="19606"/>
                  </a:lnTo>
                  <a:lnTo>
                    <a:pt x="5483" y="20104"/>
                  </a:lnTo>
                  <a:lnTo>
                    <a:pt x="6479" y="20769"/>
                  </a:lnTo>
                  <a:lnTo>
                    <a:pt x="7476" y="20935"/>
                  </a:lnTo>
                  <a:lnTo>
                    <a:pt x="8307" y="21433"/>
                  </a:lnTo>
                  <a:lnTo>
                    <a:pt x="9470" y="21433"/>
                  </a:lnTo>
                  <a:lnTo>
                    <a:pt x="10799" y="21600"/>
                  </a:lnTo>
                  <a:lnTo>
                    <a:pt x="11796" y="21433"/>
                  </a:lnTo>
                  <a:lnTo>
                    <a:pt x="12960" y="21433"/>
                  </a:lnTo>
                  <a:lnTo>
                    <a:pt x="13790" y="20935"/>
                  </a:lnTo>
                  <a:lnTo>
                    <a:pt x="14787" y="20769"/>
                  </a:lnTo>
                  <a:lnTo>
                    <a:pt x="15784" y="20104"/>
                  </a:lnTo>
                  <a:lnTo>
                    <a:pt x="16615" y="19606"/>
                  </a:lnTo>
                  <a:lnTo>
                    <a:pt x="17446" y="18941"/>
                  </a:lnTo>
                  <a:lnTo>
                    <a:pt x="18276" y="18276"/>
                  </a:lnTo>
                  <a:lnTo>
                    <a:pt x="18941" y="17446"/>
                  </a:lnTo>
                  <a:lnTo>
                    <a:pt x="19606" y="16615"/>
                  </a:lnTo>
                  <a:lnTo>
                    <a:pt x="20104" y="15784"/>
                  </a:lnTo>
                  <a:lnTo>
                    <a:pt x="20769" y="14953"/>
                  </a:lnTo>
                  <a:lnTo>
                    <a:pt x="20935" y="13790"/>
                  </a:lnTo>
                  <a:lnTo>
                    <a:pt x="21433" y="12960"/>
                  </a:lnTo>
                  <a:lnTo>
                    <a:pt x="21433" y="11796"/>
                  </a:lnTo>
                  <a:lnTo>
                    <a:pt x="21600" y="10800"/>
                  </a:lnTo>
                  <a:lnTo>
                    <a:pt x="21433" y="9470"/>
                  </a:lnTo>
                  <a:lnTo>
                    <a:pt x="21433" y="8473"/>
                  </a:lnTo>
                  <a:lnTo>
                    <a:pt x="20935" y="7476"/>
                  </a:lnTo>
                  <a:lnTo>
                    <a:pt x="20769" y="6479"/>
                  </a:lnTo>
                  <a:lnTo>
                    <a:pt x="20104" y="5649"/>
                  </a:lnTo>
                  <a:lnTo>
                    <a:pt x="19606" y="4652"/>
                  </a:lnTo>
                  <a:lnTo>
                    <a:pt x="18941" y="3821"/>
                  </a:lnTo>
                  <a:lnTo>
                    <a:pt x="18276" y="2990"/>
                  </a:lnTo>
                  <a:lnTo>
                    <a:pt x="17446" y="2326"/>
                  </a:lnTo>
                  <a:lnTo>
                    <a:pt x="16615" y="1661"/>
                  </a:lnTo>
                  <a:lnTo>
                    <a:pt x="15784" y="1329"/>
                  </a:lnTo>
                  <a:lnTo>
                    <a:pt x="14787" y="664"/>
                  </a:lnTo>
                  <a:lnTo>
                    <a:pt x="13790" y="332"/>
                  </a:lnTo>
                  <a:lnTo>
                    <a:pt x="12960" y="166"/>
                  </a:lnTo>
                  <a:lnTo>
                    <a:pt x="11796" y="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508" name="AutoShape 52"/>
            <p:cNvSpPr>
              <a:spLocks/>
            </p:cNvSpPr>
            <p:nvPr/>
          </p:nvSpPr>
          <p:spPr bwMode="auto">
            <a:xfrm>
              <a:off x="41" y="70"/>
              <a:ext cx="7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9" y="0"/>
                  </a:moveTo>
                  <a:lnTo>
                    <a:pt x="9470" y="0"/>
                  </a:lnTo>
                  <a:lnTo>
                    <a:pt x="8307" y="166"/>
                  </a:lnTo>
                  <a:lnTo>
                    <a:pt x="7476" y="332"/>
                  </a:lnTo>
                  <a:lnTo>
                    <a:pt x="6479" y="664"/>
                  </a:lnTo>
                  <a:lnTo>
                    <a:pt x="5483" y="1329"/>
                  </a:lnTo>
                  <a:lnTo>
                    <a:pt x="4652" y="1661"/>
                  </a:lnTo>
                  <a:lnTo>
                    <a:pt x="3821" y="2326"/>
                  </a:lnTo>
                  <a:lnTo>
                    <a:pt x="2990" y="2990"/>
                  </a:lnTo>
                  <a:lnTo>
                    <a:pt x="2326" y="3821"/>
                  </a:lnTo>
                  <a:lnTo>
                    <a:pt x="1661" y="4652"/>
                  </a:lnTo>
                  <a:lnTo>
                    <a:pt x="1163" y="5649"/>
                  </a:lnTo>
                  <a:lnTo>
                    <a:pt x="664" y="6479"/>
                  </a:lnTo>
                  <a:lnTo>
                    <a:pt x="332" y="7476"/>
                  </a:lnTo>
                  <a:lnTo>
                    <a:pt x="166" y="8473"/>
                  </a:lnTo>
                  <a:lnTo>
                    <a:pt x="0" y="9470"/>
                  </a:lnTo>
                  <a:lnTo>
                    <a:pt x="0" y="10800"/>
                  </a:lnTo>
                  <a:lnTo>
                    <a:pt x="0" y="11796"/>
                  </a:lnTo>
                  <a:lnTo>
                    <a:pt x="166" y="12960"/>
                  </a:lnTo>
                  <a:lnTo>
                    <a:pt x="332" y="13790"/>
                  </a:lnTo>
                  <a:lnTo>
                    <a:pt x="664" y="14953"/>
                  </a:lnTo>
                  <a:lnTo>
                    <a:pt x="1163" y="15784"/>
                  </a:lnTo>
                  <a:lnTo>
                    <a:pt x="1661" y="16615"/>
                  </a:lnTo>
                  <a:lnTo>
                    <a:pt x="2326" y="17446"/>
                  </a:lnTo>
                  <a:lnTo>
                    <a:pt x="2990" y="18276"/>
                  </a:lnTo>
                  <a:lnTo>
                    <a:pt x="3821" y="18941"/>
                  </a:lnTo>
                  <a:lnTo>
                    <a:pt x="4652" y="19606"/>
                  </a:lnTo>
                  <a:lnTo>
                    <a:pt x="5483" y="20104"/>
                  </a:lnTo>
                  <a:lnTo>
                    <a:pt x="6479" y="20769"/>
                  </a:lnTo>
                  <a:lnTo>
                    <a:pt x="7476" y="20935"/>
                  </a:lnTo>
                  <a:lnTo>
                    <a:pt x="8307" y="21433"/>
                  </a:lnTo>
                  <a:lnTo>
                    <a:pt x="9470" y="21433"/>
                  </a:lnTo>
                  <a:lnTo>
                    <a:pt x="10799" y="21600"/>
                  </a:lnTo>
                  <a:lnTo>
                    <a:pt x="11796" y="21433"/>
                  </a:lnTo>
                  <a:lnTo>
                    <a:pt x="12960" y="21433"/>
                  </a:lnTo>
                  <a:lnTo>
                    <a:pt x="13790" y="20935"/>
                  </a:lnTo>
                  <a:lnTo>
                    <a:pt x="14787" y="20769"/>
                  </a:lnTo>
                  <a:lnTo>
                    <a:pt x="15784" y="20104"/>
                  </a:lnTo>
                  <a:lnTo>
                    <a:pt x="16615" y="19606"/>
                  </a:lnTo>
                  <a:lnTo>
                    <a:pt x="17446" y="18941"/>
                  </a:lnTo>
                  <a:lnTo>
                    <a:pt x="18276" y="18276"/>
                  </a:lnTo>
                  <a:lnTo>
                    <a:pt x="18941" y="17446"/>
                  </a:lnTo>
                  <a:lnTo>
                    <a:pt x="19606" y="16615"/>
                  </a:lnTo>
                  <a:lnTo>
                    <a:pt x="20104" y="15784"/>
                  </a:lnTo>
                  <a:lnTo>
                    <a:pt x="20769" y="14953"/>
                  </a:lnTo>
                  <a:lnTo>
                    <a:pt x="20935" y="13790"/>
                  </a:lnTo>
                  <a:lnTo>
                    <a:pt x="21433" y="12960"/>
                  </a:lnTo>
                  <a:lnTo>
                    <a:pt x="21433" y="11796"/>
                  </a:lnTo>
                  <a:lnTo>
                    <a:pt x="21600" y="10800"/>
                  </a:lnTo>
                  <a:lnTo>
                    <a:pt x="21433" y="9470"/>
                  </a:lnTo>
                  <a:lnTo>
                    <a:pt x="21433" y="8473"/>
                  </a:lnTo>
                  <a:lnTo>
                    <a:pt x="20935" y="7476"/>
                  </a:lnTo>
                  <a:lnTo>
                    <a:pt x="20769" y="6479"/>
                  </a:lnTo>
                  <a:lnTo>
                    <a:pt x="20104" y="5649"/>
                  </a:lnTo>
                  <a:lnTo>
                    <a:pt x="19606" y="4652"/>
                  </a:lnTo>
                  <a:lnTo>
                    <a:pt x="18941" y="3821"/>
                  </a:lnTo>
                  <a:lnTo>
                    <a:pt x="18276" y="2990"/>
                  </a:lnTo>
                  <a:lnTo>
                    <a:pt x="17446" y="2326"/>
                  </a:lnTo>
                  <a:lnTo>
                    <a:pt x="16615" y="1661"/>
                  </a:lnTo>
                  <a:lnTo>
                    <a:pt x="15784" y="1329"/>
                  </a:lnTo>
                  <a:lnTo>
                    <a:pt x="14787" y="664"/>
                  </a:lnTo>
                  <a:lnTo>
                    <a:pt x="13790" y="332"/>
                  </a:lnTo>
                  <a:lnTo>
                    <a:pt x="12960" y="166"/>
                  </a:lnTo>
                  <a:lnTo>
                    <a:pt x="11796" y="0"/>
                  </a:lnTo>
                  <a:lnTo>
                    <a:pt x="1079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509" name="AutoShape 53"/>
            <p:cNvSpPr>
              <a:spLocks/>
            </p:cNvSpPr>
            <p:nvPr/>
          </p:nvSpPr>
          <p:spPr bwMode="auto">
            <a:xfrm>
              <a:off x="12" y="66"/>
              <a:ext cx="24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$3.00</a:t>
              </a:r>
              <a:endParaRPr lang="tr-TR"/>
            </a:p>
          </p:txBody>
        </p:sp>
        <p:sp>
          <p:nvSpPr>
            <p:cNvPr id="19510" name="AutoShape 54"/>
            <p:cNvSpPr>
              <a:spLocks/>
            </p:cNvSpPr>
            <p:nvPr/>
          </p:nvSpPr>
          <p:spPr bwMode="auto">
            <a:xfrm>
              <a:off x="17" y="88"/>
              <a:ext cx="20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2.50</a:t>
              </a:r>
              <a:endParaRPr lang="tr-TR"/>
            </a:p>
          </p:txBody>
        </p:sp>
        <p:sp>
          <p:nvSpPr>
            <p:cNvPr id="19511" name="AutoShape 55"/>
            <p:cNvSpPr>
              <a:spLocks/>
            </p:cNvSpPr>
            <p:nvPr/>
          </p:nvSpPr>
          <p:spPr bwMode="auto">
            <a:xfrm>
              <a:off x="17" y="112"/>
              <a:ext cx="20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2.00</a:t>
              </a:r>
              <a:endParaRPr lang="tr-TR"/>
            </a:p>
          </p:txBody>
        </p:sp>
        <p:sp>
          <p:nvSpPr>
            <p:cNvPr id="19512" name="AutoShape 56"/>
            <p:cNvSpPr>
              <a:spLocks/>
            </p:cNvSpPr>
            <p:nvPr/>
          </p:nvSpPr>
          <p:spPr bwMode="auto">
            <a:xfrm>
              <a:off x="17" y="134"/>
              <a:ext cx="20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1.50</a:t>
              </a:r>
              <a:endParaRPr lang="tr-TR"/>
            </a:p>
          </p:txBody>
        </p:sp>
        <p:sp>
          <p:nvSpPr>
            <p:cNvPr id="19513" name="AutoShape 57"/>
            <p:cNvSpPr>
              <a:spLocks/>
            </p:cNvSpPr>
            <p:nvPr/>
          </p:nvSpPr>
          <p:spPr bwMode="auto">
            <a:xfrm>
              <a:off x="17" y="156"/>
              <a:ext cx="20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1.00</a:t>
              </a:r>
              <a:endParaRPr lang="tr-TR"/>
            </a:p>
          </p:txBody>
        </p:sp>
        <p:sp>
          <p:nvSpPr>
            <p:cNvPr id="19514" name="AutoShape 58"/>
            <p:cNvSpPr>
              <a:spLocks/>
            </p:cNvSpPr>
            <p:nvPr/>
          </p:nvSpPr>
          <p:spPr bwMode="auto">
            <a:xfrm>
              <a:off x="17" y="180"/>
              <a:ext cx="20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0.50</a:t>
              </a:r>
              <a:endParaRPr lang="tr-TR"/>
            </a:p>
          </p:txBody>
        </p:sp>
        <p:sp>
          <p:nvSpPr>
            <p:cNvPr id="19515" name="AutoShape 59"/>
            <p:cNvSpPr>
              <a:spLocks/>
            </p:cNvSpPr>
            <p:nvPr/>
          </p:nvSpPr>
          <p:spPr bwMode="auto">
            <a:xfrm>
              <a:off x="69" y="215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</a:t>
              </a:r>
              <a:endParaRPr lang="tr-TR"/>
            </a:p>
          </p:txBody>
        </p:sp>
        <p:sp>
          <p:nvSpPr>
            <p:cNvPr id="19516" name="AutoShape 60"/>
            <p:cNvSpPr>
              <a:spLocks/>
            </p:cNvSpPr>
            <p:nvPr/>
          </p:nvSpPr>
          <p:spPr bwMode="auto">
            <a:xfrm>
              <a:off x="53" y="215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</a:t>
              </a:r>
              <a:endParaRPr lang="tr-TR"/>
            </a:p>
          </p:txBody>
        </p:sp>
        <p:sp>
          <p:nvSpPr>
            <p:cNvPr id="19517" name="AutoShape 61"/>
            <p:cNvSpPr>
              <a:spLocks/>
            </p:cNvSpPr>
            <p:nvPr/>
          </p:nvSpPr>
          <p:spPr bwMode="auto">
            <a:xfrm>
              <a:off x="82" y="215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3</a:t>
              </a:r>
              <a:endParaRPr lang="tr-TR"/>
            </a:p>
          </p:txBody>
        </p:sp>
        <p:sp>
          <p:nvSpPr>
            <p:cNvPr id="19518" name="AutoShape 62"/>
            <p:cNvSpPr>
              <a:spLocks/>
            </p:cNvSpPr>
            <p:nvPr/>
          </p:nvSpPr>
          <p:spPr bwMode="auto">
            <a:xfrm>
              <a:off x="96" y="215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4</a:t>
              </a:r>
              <a:endParaRPr lang="tr-TR"/>
            </a:p>
          </p:txBody>
        </p:sp>
        <p:sp>
          <p:nvSpPr>
            <p:cNvPr id="19519" name="AutoShape 63"/>
            <p:cNvSpPr>
              <a:spLocks/>
            </p:cNvSpPr>
            <p:nvPr/>
          </p:nvSpPr>
          <p:spPr bwMode="auto">
            <a:xfrm>
              <a:off x="107" y="215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5</a:t>
              </a:r>
              <a:endParaRPr lang="tr-TR"/>
            </a:p>
          </p:txBody>
        </p:sp>
        <p:sp>
          <p:nvSpPr>
            <p:cNvPr id="19520" name="AutoShape 64"/>
            <p:cNvSpPr>
              <a:spLocks/>
            </p:cNvSpPr>
            <p:nvPr/>
          </p:nvSpPr>
          <p:spPr bwMode="auto">
            <a:xfrm>
              <a:off x="120" y="215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6</a:t>
              </a:r>
              <a:endParaRPr lang="tr-TR"/>
            </a:p>
          </p:txBody>
        </p:sp>
        <p:sp>
          <p:nvSpPr>
            <p:cNvPr id="19521" name="AutoShape 65"/>
            <p:cNvSpPr>
              <a:spLocks/>
            </p:cNvSpPr>
            <p:nvPr/>
          </p:nvSpPr>
          <p:spPr bwMode="auto">
            <a:xfrm>
              <a:off x="134" y="215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7</a:t>
              </a:r>
              <a:endParaRPr lang="tr-TR"/>
            </a:p>
          </p:txBody>
        </p:sp>
        <p:sp>
          <p:nvSpPr>
            <p:cNvPr id="19522" name="AutoShape 66"/>
            <p:cNvSpPr>
              <a:spLocks/>
            </p:cNvSpPr>
            <p:nvPr/>
          </p:nvSpPr>
          <p:spPr bwMode="auto">
            <a:xfrm>
              <a:off x="148" y="215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8</a:t>
              </a:r>
              <a:endParaRPr lang="tr-TR"/>
            </a:p>
          </p:txBody>
        </p:sp>
        <p:sp>
          <p:nvSpPr>
            <p:cNvPr id="19523" name="AutoShape 67"/>
            <p:cNvSpPr>
              <a:spLocks/>
            </p:cNvSpPr>
            <p:nvPr/>
          </p:nvSpPr>
          <p:spPr bwMode="auto">
            <a:xfrm>
              <a:off x="161" y="215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9</a:t>
              </a:r>
              <a:endParaRPr lang="tr-TR"/>
            </a:p>
          </p:txBody>
        </p:sp>
        <p:sp>
          <p:nvSpPr>
            <p:cNvPr id="19524" name="AutoShape 68"/>
            <p:cNvSpPr>
              <a:spLocks/>
            </p:cNvSpPr>
            <p:nvPr/>
          </p:nvSpPr>
          <p:spPr bwMode="auto">
            <a:xfrm>
              <a:off x="172" y="215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10</a:t>
              </a:r>
              <a:endParaRPr lang="tr-TR"/>
            </a:p>
          </p:txBody>
        </p:sp>
        <p:sp>
          <p:nvSpPr>
            <p:cNvPr id="19525" name="AutoShape 69"/>
            <p:cNvSpPr>
              <a:spLocks/>
            </p:cNvSpPr>
            <p:nvPr/>
          </p:nvSpPr>
          <p:spPr bwMode="auto">
            <a:xfrm>
              <a:off x="204" y="215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12</a:t>
              </a:r>
              <a:endParaRPr lang="tr-TR"/>
            </a:p>
          </p:txBody>
        </p:sp>
        <p:sp>
          <p:nvSpPr>
            <p:cNvPr id="19526" name="AutoShape 70"/>
            <p:cNvSpPr>
              <a:spLocks/>
            </p:cNvSpPr>
            <p:nvPr/>
          </p:nvSpPr>
          <p:spPr bwMode="auto">
            <a:xfrm>
              <a:off x="188" y="215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11</a:t>
              </a:r>
              <a:endParaRPr lang="tr-TR"/>
            </a:p>
          </p:txBody>
        </p:sp>
        <p:sp>
          <p:nvSpPr>
            <p:cNvPr id="19527" name="AutoShape 71"/>
            <p:cNvSpPr>
              <a:spLocks/>
            </p:cNvSpPr>
            <p:nvPr/>
          </p:nvSpPr>
          <p:spPr bwMode="auto">
            <a:xfrm>
              <a:off x="39" y="45"/>
              <a:ext cx="11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800" b="1">
                  <a:solidFill>
                    <a:srgbClr val="0000CC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-</a:t>
              </a:r>
              <a:endParaRPr lang="tr-TR"/>
            </a:p>
          </p:txBody>
        </p:sp>
        <p:sp>
          <p:nvSpPr>
            <p:cNvPr id="19528" name="AutoShape 72"/>
            <p:cNvSpPr>
              <a:spLocks/>
            </p:cNvSpPr>
            <p:nvPr/>
          </p:nvSpPr>
          <p:spPr bwMode="auto">
            <a:xfrm>
              <a:off x="249" y="209"/>
              <a:ext cx="11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800" b="1">
                  <a:solidFill>
                    <a:srgbClr val="0000CC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-</a:t>
              </a:r>
              <a:endParaRPr lang="tr-TR"/>
            </a:p>
          </p:txBody>
        </p:sp>
        <p:sp>
          <p:nvSpPr>
            <p:cNvPr id="19529" name="AutoShape 73"/>
            <p:cNvSpPr>
              <a:spLocks/>
            </p:cNvSpPr>
            <p:nvPr/>
          </p:nvSpPr>
          <p:spPr bwMode="auto">
            <a:xfrm>
              <a:off x="39" y="215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0</a:t>
              </a:r>
              <a:endParaRPr lang="tr-TR"/>
            </a:p>
          </p:txBody>
        </p:sp>
        <p:sp>
          <p:nvSpPr>
            <p:cNvPr id="19530" name="Line 74"/>
            <p:cNvSpPr>
              <a:spLocks noChangeShapeType="1"/>
            </p:cNvSpPr>
            <p:nvPr/>
          </p:nvSpPr>
          <p:spPr bwMode="auto">
            <a:xfrm>
              <a:off x="44" y="135"/>
              <a:ext cx="93" cy="80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19531" name="AutoShape 75"/>
            <p:cNvSpPr>
              <a:spLocks/>
            </p:cNvSpPr>
            <p:nvPr/>
          </p:nvSpPr>
          <p:spPr bwMode="auto">
            <a:xfrm>
              <a:off x="70" y="127"/>
              <a:ext cx="4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Arial" pitchFamily="34" charset="0"/>
                  <a:cs typeface="Arial" pitchFamily="34" charset="0"/>
                  <a:sym typeface="Arial" pitchFamily="34" charset="0"/>
                </a:rPr>
                <a:t>Decrease</a:t>
              </a:r>
              <a:endParaRPr lang="tr-TR"/>
            </a:p>
          </p:txBody>
        </p:sp>
        <p:sp>
          <p:nvSpPr>
            <p:cNvPr id="19532" name="AutoShape 76"/>
            <p:cNvSpPr>
              <a:spLocks/>
            </p:cNvSpPr>
            <p:nvPr/>
          </p:nvSpPr>
          <p:spPr bwMode="auto">
            <a:xfrm>
              <a:off x="65" y="138"/>
              <a:ext cx="47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Arial" pitchFamily="34" charset="0"/>
                  <a:cs typeface="Arial" pitchFamily="34" charset="0"/>
                  <a:sym typeface="Arial" pitchFamily="34" charset="0"/>
                </a:rPr>
                <a:t>in demand</a:t>
              </a:r>
              <a:endParaRPr lang="tr-TR"/>
            </a:p>
          </p:txBody>
        </p:sp>
        <p:sp>
          <p:nvSpPr>
            <p:cNvPr id="19533" name="AutoShape 77"/>
            <p:cNvSpPr>
              <a:spLocks/>
            </p:cNvSpPr>
            <p:nvPr/>
          </p:nvSpPr>
          <p:spPr bwMode="auto">
            <a:xfrm>
              <a:off x="150" y="86"/>
              <a:ext cx="85" cy="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534" name="AutoShape 78"/>
            <p:cNvSpPr>
              <a:spLocks/>
            </p:cNvSpPr>
            <p:nvPr/>
          </p:nvSpPr>
          <p:spPr bwMode="auto">
            <a:xfrm>
              <a:off x="158" y="89"/>
              <a:ext cx="74" cy="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300">
                  <a:solidFill>
                    <a:srgbClr val="494076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An increase </a:t>
              </a:r>
              <a:endParaRPr lang="tr-TR"/>
            </a:p>
          </p:txBody>
        </p:sp>
        <p:sp>
          <p:nvSpPr>
            <p:cNvPr id="19535" name="AutoShape 79"/>
            <p:cNvSpPr>
              <a:spLocks/>
            </p:cNvSpPr>
            <p:nvPr/>
          </p:nvSpPr>
          <p:spPr bwMode="auto">
            <a:xfrm>
              <a:off x="159" y="104"/>
              <a:ext cx="69" cy="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300">
                  <a:solidFill>
                    <a:srgbClr val="494076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in income...</a:t>
              </a:r>
              <a:endParaRPr lang="tr-TR"/>
            </a:p>
          </p:txBody>
        </p:sp>
        <p:sp>
          <p:nvSpPr>
            <p:cNvPr id="19536" name="AutoShape 80"/>
            <p:cNvSpPr>
              <a:spLocks/>
            </p:cNvSpPr>
            <p:nvPr/>
          </p:nvSpPr>
          <p:spPr bwMode="auto">
            <a:xfrm>
              <a:off x="204" y="195"/>
              <a:ext cx="13" cy="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5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  <a:endParaRPr lang="tr-TR"/>
            </a:p>
          </p:txBody>
        </p:sp>
        <p:sp>
          <p:nvSpPr>
            <p:cNvPr id="19537" name="AutoShape 81"/>
            <p:cNvSpPr>
              <a:spLocks/>
            </p:cNvSpPr>
            <p:nvPr/>
          </p:nvSpPr>
          <p:spPr bwMode="auto">
            <a:xfrm>
              <a:off x="215" y="203"/>
              <a:ext cx="1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  <a:endParaRPr lang="tr-TR"/>
            </a:p>
          </p:txBody>
        </p:sp>
        <p:sp>
          <p:nvSpPr>
            <p:cNvPr id="19538" name="AutoShape 82"/>
            <p:cNvSpPr>
              <a:spLocks/>
            </p:cNvSpPr>
            <p:nvPr/>
          </p:nvSpPr>
          <p:spPr bwMode="auto">
            <a:xfrm>
              <a:off x="134" y="195"/>
              <a:ext cx="13" cy="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5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  <a:endParaRPr lang="tr-TR"/>
            </a:p>
          </p:txBody>
        </p:sp>
        <p:sp>
          <p:nvSpPr>
            <p:cNvPr id="19539" name="AutoShape 83"/>
            <p:cNvSpPr>
              <a:spLocks/>
            </p:cNvSpPr>
            <p:nvPr/>
          </p:nvSpPr>
          <p:spPr bwMode="auto">
            <a:xfrm>
              <a:off x="144" y="203"/>
              <a:ext cx="1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2</a:t>
              </a:r>
              <a:endParaRPr lang="tr-TR"/>
            </a:p>
          </p:txBody>
        </p:sp>
        <p:sp>
          <p:nvSpPr>
            <p:cNvPr id="19540" name="AutoShape 84"/>
            <p:cNvSpPr>
              <a:spLocks/>
            </p:cNvSpPr>
            <p:nvPr/>
          </p:nvSpPr>
          <p:spPr bwMode="auto">
            <a:xfrm>
              <a:off x="79" y="151"/>
              <a:ext cx="53" cy="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82" y="0"/>
                  </a:moveTo>
                  <a:lnTo>
                    <a:pt x="5382" y="5316"/>
                  </a:lnTo>
                  <a:lnTo>
                    <a:pt x="21600" y="5316"/>
                  </a:lnTo>
                  <a:lnTo>
                    <a:pt x="21600" y="16172"/>
                  </a:lnTo>
                  <a:lnTo>
                    <a:pt x="5382" y="16172"/>
                  </a:lnTo>
                  <a:lnTo>
                    <a:pt x="5382" y="21600"/>
                  </a:lnTo>
                  <a:lnTo>
                    <a:pt x="0" y="10855"/>
                  </a:lnTo>
                  <a:lnTo>
                    <a:pt x="5382" y="0"/>
                  </a:lnTo>
                  <a:close/>
                </a:path>
              </a:pathLst>
            </a:custGeom>
            <a:solidFill>
              <a:srgbClr val="DE381C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541" name="AutoShape 85"/>
            <p:cNvSpPr>
              <a:spLocks/>
            </p:cNvSpPr>
            <p:nvPr/>
          </p:nvSpPr>
          <p:spPr bwMode="auto">
            <a:xfrm>
              <a:off x="79" y="151"/>
              <a:ext cx="53" cy="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82" y="0"/>
                  </a:moveTo>
                  <a:lnTo>
                    <a:pt x="5382" y="5316"/>
                  </a:lnTo>
                  <a:lnTo>
                    <a:pt x="21600" y="5316"/>
                  </a:lnTo>
                  <a:lnTo>
                    <a:pt x="21600" y="16172"/>
                  </a:lnTo>
                  <a:lnTo>
                    <a:pt x="5382" y="16172"/>
                  </a:lnTo>
                  <a:lnTo>
                    <a:pt x="5382" y="21600"/>
                  </a:lnTo>
                  <a:lnTo>
                    <a:pt x="0" y="10855"/>
                  </a:lnTo>
                  <a:lnTo>
                    <a:pt x="5382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19542" name="AutoShape 86"/>
            <p:cNvSpPr>
              <a:spLocks/>
            </p:cNvSpPr>
            <p:nvPr/>
          </p:nvSpPr>
          <p:spPr bwMode="auto">
            <a:xfrm>
              <a:off x="0" y="0"/>
              <a:ext cx="176" cy="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600">
                  <a:latin typeface="Arial" pitchFamily="34" charset="0"/>
                  <a:cs typeface="Arial" pitchFamily="34" charset="0"/>
                  <a:sym typeface="Arial" pitchFamily="34" charset="0"/>
                </a:rPr>
                <a:t>Inferior Good: e.g. bread</a:t>
              </a:r>
              <a:endParaRPr lang="tr-TR"/>
            </a:p>
          </p:txBody>
        </p:sp>
      </p:grpSp>
      <p:sp>
        <p:nvSpPr>
          <p:cNvPr id="19543" name="AutoShape 87"/>
          <p:cNvSpPr>
            <a:spLocks/>
          </p:cNvSpPr>
          <p:nvPr/>
        </p:nvSpPr>
        <p:spPr bwMode="auto">
          <a:xfrm>
            <a:off x="4953000" y="3505200"/>
            <a:ext cx="387350" cy="184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914400"/>
            <a:r>
              <a:rPr lang="tr-TR" b="1" dirty="0" smtClean="0">
                <a:latin typeface="Arial" pitchFamily="34" charset="0"/>
                <a:cs typeface="Arial" pitchFamily="34" charset="0"/>
                <a:sym typeface="Arial" pitchFamily="34" charset="0"/>
              </a:rPr>
              <a:t>P</a:t>
            </a:r>
            <a:endParaRPr lang="tr-TR" dirty="0"/>
          </a:p>
        </p:txBody>
      </p:sp>
      <p:sp>
        <p:nvSpPr>
          <p:cNvPr id="19544" name="AutoShape 88"/>
          <p:cNvSpPr>
            <a:spLocks/>
          </p:cNvSpPr>
          <p:nvPr/>
        </p:nvSpPr>
        <p:spPr bwMode="auto">
          <a:xfrm>
            <a:off x="7848600" y="5715000"/>
            <a:ext cx="855663" cy="369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914400"/>
            <a:r>
              <a:rPr lang="tr-TR" b="1" dirty="0" smtClean="0">
                <a:latin typeface="Arial" pitchFamily="34" charset="0"/>
                <a:cs typeface="Arial" pitchFamily="34" charset="0"/>
                <a:sym typeface="Arial" pitchFamily="34" charset="0"/>
              </a:rPr>
              <a:t>Q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361856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defTabSz="914400"/>
            <a:r>
              <a:rPr lang="tr-TR" sz="4000">
                <a:solidFill>
                  <a:srgbClr val="696464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Shifts in the Demand Curve</a:t>
            </a:r>
            <a:endParaRPr lang="tr-TR"/>
          </a:p>
        </p:txBody>
      </p:sp>
      <p:sp>
        <p:nvSpPr>
          <p:cNvPr id="20482" name="Rectangle 2"/>
          <p:cNvSpPr>
            <a:spLocks noGrp="1"/>
          </p:cNvSpPr>
          <p:nvPr>
            <p:ph type="body" idx="1"/>
          </p:nvPr>
        </p:nvSpPr>
        <p:spPr bwMode="auto">
          <a:xfrm>
            <a:off x="457200" y="1370013"/>
            <a:ext cx="8229600" cy="4527550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252413" indent="-252413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>
                <a:latin typeface="Arial" pitchFamily="34" charset="0"/>
                <a:cs typeface="Arial" pitchFamily="34" charset="0"/>
                <a:sym typeface="Arial" pitchFamily="34" charset="0"/>
              </a:rPr>
              <a:t>Prices of Related Goods</a:t>
            </a:r>
          </a:p>
          <a:p>
            <a:pPr marL="509588" lvl="1" indent="-190500">
              <a:spcBef>
                <a:spcPts val="300"/>
              </a:spcBef>
              <a:buClr>
                <a:srgbClr val="9B2D1F"/>
              </a:buClr>
              <a:buSzPct val="85000"/>
              <a:buFont typeface="Wingdings 2" pitchFamily="18" charset="2"/>
              <a:buChar char="•"/>
            </a:pP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When a fall in the price of good </a:t>
            </a:r>
            <a:r>
              <a:rPr lang="tr-TR" sz="2000" i="1">
                <a:latin typeface="Arial" pitchFamily="34" charset="0"/>
                <a:cs typeface="Arial" pitchFamily="34" charset="0"/>
                <a:sym typeface="Arial" pitchFamily="34" charset="0"/>
              </a:rPr>
              <a:t>X</a:t>
            </a: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 reduces the demand for good </a:t>
            </a:r>
            <a:r>
              <a:rPr lang="tr-TR" sz="2000" i="1">
                <a:latin typeface="Arial" pitchFamily="34" charset="0"/>
                <a:cs typeface="Arial" pitchFamily="34" charset="0"/>
                <a:sym typeface="Arial" pitchFamily="34" charset="0"/>
              </a:rPr>
              <a:t>Y</a:t>
            </a: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, these two goods </a:t>
            </a:r>
            <a:r>
              <a:rPr lang="tr-TR" sz="2000" i="1">
                <a:latin typeface="Arial" pitchFamily="34" charset="0"/>
                <a:cs typeface="Arial" pitchFamily="34" charset="0"/>
                <a:sym typeface="Arial" pitchFamily="34" charset="0"/>
              </a:rPr>
              <a:t>X</a:t>
            </a: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 and </a:t>
            </a:r>
            <a:r>
              <a:rPr lang="tr-TR" sz="2000" i="1">
                <a:latin typeface="Arial" pitchFamily="34" charset="0"/>
                <a:cs typeface="Arial" pitchFamily="34" charset="0"/>
                <a:sym typeface="Arial" pitchFamily="34" charset="0"/>
              </a:rPr>
              <a:t>Y</a:t>
            </a: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 are called </a:t>
            </a:r>
            <a:r>
              <a:rPr lang="tr-TR" sz="2000" b="1" u="sng">
                <a:latin typeface="Arial" pitchFamily="34" charset="0"/>
                <a:cs typeface="Arial" pitchFamily="34" charset="0"/>
                <a:sym typeface="Arial" pitchFamily="34" charset="0"/>
              </a:rPr>
              <a:t>substitutes</a:t>
            </a: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.</a:t>
            </a:r>
            <a:endParaRPr lang="tr-TR">
              <a:latin typeface="Helvetica" charset="0"/>
              <a:sym typeface="Helvetica" charset="0"/>
            </a:endParaRPr>
          </a:p>
          <a:p>
            <a:pPr marL="822325" lvl="2" indent="-228600">
              <a:spcBef>
                <a:spcPts val="300"/>
              </a:spcBef>
              <a:buClr>
                <a:srgbClr val="E6AFA9"/>
              </a:buClr>
              <a:buSzPct val="85000"/>
              <a:buFont typeface="Wingdings 2" pitchFamily="18" charset="2"/>
              <a:buChar char="•"/>
            </a:pP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Example: Ipad and labtop are substitutes. Suppose the price of Ipad decreases.</a:t>
            </a:r>
            <a:endParaRPr lang="tr-TR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17613" y="3656013"/>
            <a:ext cx="3675062" cy="2679700"/>
            <a:chOff x="0" y="0"/>
            <a:chExt cx="290" cy="211"/>
          </a:xfrm>
        </p:grpSpPr>
        <p:sp>
          <p:nvSpPr>
            <p:cNvPr id="20484" name="Line 4"/>
            <p:cNvSpPr>
              <a:spLocks noChangeShapeType="1"/>
            </p:cNvSpPr>
            <p:nvPr/>
          </p:nvSpPr>
          <p:spPr bwMode="auto">
            <a:xfrm>
              <a:off x="32" y="47"/>
              <a:ext cx="1" cy="139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0485" name="Line 5"/>
            <p:cNvSpPr>
              <a:spLocks noChangeShapeType="1"/>
            </p:cNvSpPr>
            <p:nvPr/>
          </p:nvSpPr>
          <p:spPr bwMode="auto">
            <a:xfrm>
              <a:off x="32" y="185"/>
              <a:ext cx="189" cy="1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32" y="59"/>
              <a:ext cx="165" cy="127"/>
            </a:xfrm>
            <a:prstGeom prst="line">
              <a:avLst/>
            </a:prstGeom>
            <a:noFill/>
            <a:ln w="3175" cap="flat" cmpd="sng">
              <a:solidFill>
                <a:srgbClr val="000099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0487" name="AutoShape 7"/>
            <p:cNvSpPr>
              <a:spLocks/>
            </p:cNvSpPr>
            <p:nvPr/>
          </p:nvSpPr>
          <p:spPr bwMode="auto">
            <a:xfrm>
              <a:off x="190" y="182"/>
              <a:ext cx="7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83" y="0"/>
                  </a:moveTo>
                  <a:lnTo>
                    <a:pt x="9544" y="0"/>
                  </a:lnTo>
                  <a:lnTo>
                    <a:pt x="8539" y="167"/>
                  </a:lnTo>
                  <a:lnTo>
                    <a:pt x="7534" y="334"/>
                  </a:lnTo>
                  <a:lnTo>
                    <a:pt x="6530" y="502"/>
                  </a:lnTo>
                  <a:lnTo>
                    <a:pt x="5693" y="1172"/>
                  </a:lnTo>
                  <a:lnTo>
                    <a:pt x="4855" y="1674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841" y="4688"/>
                  </a:lnTo>
                  <a:lnTo>
                    <a:pt x="1339" y="5525"/>
                  </a:lnTo>
                  <a:lnTo>
                    <a:pt x="669" y="6362"/>
                  </a:lnTo>
                  <a:lnTo>
                    <a:pt x="502" y="7534"/>
                  </a:lnTo>
                  <a:lnTo>
                    <a:pt x="167" y="8372"/>
                  </a:lnTo>
                  <a:lnTo>
                    <a:pt x="0" y="9376"/>
                  </a:lnTo>
                  <a:lnTo>
                    <a:pt x="0" y="10716"/>
                  </a:lnTo>
                  <a:lnTo>
                    <a:pt x="0" y="11888"/>
                  </a:lnTo>
                  <a:lnTo>
                    <a:pt x="167" y="12893"/>
                  </a:lnTo>
                  <a:lnTo>
                    <a:pt x="502" y="13730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841" y="16744"/>
                  </a:lnTo>
                  <a:lnTo>
                    <a:pt x="2344" y="17413"/>
                  </a:lnTo>
                  <a:lnTo>
                    <a:pt x="3013" y="18251"/>
                  </a:lnTo>
                  <a:lnTo>
                    <a:pt x="3851" y="18920"/>
                  </a:lnTo>
                  <a:lnTo>
                    <a:pt x="4855" y="19590"/>
                  </a:lnTo>
                  <a:lnTo>
                    <a:pt x="5693" y="20260"/>
                  </a:lnTo>
                  <a:lnTo>
                    <a:pt x="6530" y="20595"/>
                  </a:lnTo>
                  <a:lnTo>
                    <a:pt x="7534" y="20930"/>
                  </a:lnTo>
                  <a:lnTo>
                    <a:pt x="8539" y="21265"/>
                  </a:lnTo>
                  <a:lnTo>
                    <a:pt x="9544" y="21265"/>
                  </a:lnTo>
                  <a:lnTo>
                    <a:pt x="10883" y="21600"/>
                  </a:lnTo>
                  <a:lnTo>
                    <a:pt x="11888" y="21265"/>
                  </a:lnTo>
                  <a:lnTo>
                    <a:pt x="13060" y="21265"/>
                  </a:lnTo>
                  <a:lnTo>
                    <a:pt x="13897" y="20930"/>
                  </a:lnTo>
                  <a:lnTo>
                    <a:pt x="14902" y="20595"/>
                  </a:lnTo>
                  <a:lnTo>
                    <a:pt x="15739" y="20260"/>
                  </a:lnTo>
                  <a:lnTo>
                    <a:pt x="16911" y="19590"/>
                  </a:lnTo>
                  <a:lnTo>
                    <a:pt x="17581" y="18920"/>
                  </a:lnTo>
                  <a:lnTo>
                    <a:pt x="18418" y="18251"/>
                  </a:lnTo>
                  <a:lnTo>
                    <a:pt x="19088" y="17413"/>
                  </a:lnTo>
                  <a:lnTo>
                    <a:pt x="19758" y="16744"/>
                  </a:lnTo>
                  <a:lnTo>
                    <a:pt x="20260" y="15739"/>
                  </a:lnTo>
                  <a:lnTo>
                    <a:pt x="20762" y="14902"/>
                  </a:lnTo>
                  <a:lnTo>
                    <a:pt x="20930" y="13730"/>
                  </a:lnTo>
                  <a:lnTo>
                    <a:pt x="21432" y="12893"/>
                  </a:lnTo>
                  <a:lnTo>
                    <a:pt x="21432" y="11888"/>
                  </a:lnTo>
                  <a:lnTo>
                    <a:pt x="21600" y="10716"/>
                  </a:lnTo>
                  <a:lnTo>
                    <a:pt x="21432" y="9376"/>
                  </a:lnTo>
                  <a:lnTo>
                    <a:pt x="21432" y="8372"/>
                  </a:lnTo>
                  <a:lnTo>
                    <a:pt x="20930" y="7534"/>
                  </a:lnTo>
                  <a:lnTo>
                    <a:pt x="20762" y="6362"/>
                  </a:lnTo>
                  <a:lnTo>
                    <a:pt x="20260" y="5525"/>
                  </a:lnTo>
                  <a:lnTo>
                    <a:pt x="19758" y="4688"/>
                  </a:lnTo>
                  <a:lnTo>
                    <a:pt x="19088" y="3851"/>
                  </a:lnTo>
                  <a:lnTo>
                    <a:pt x="18418" y="3013"/>
                  </a:lnTo>
                  <a:lnTo>
                    <a:pt x="17581" y="2344"/>
                  </a:lnTo>
                  <a:lnTo>
                    <a:pt x="16911" y="1674"/>
                  </a:lnTo>
                  <a:lnTo>
                    <a:pt x="15739" y="1172"/>
                  </a:lnTo>
                  <a:lnTo>
                    <a:pt x="14902" y="502"/>
                  </a:lnTo>
                  <a:lnTo>
                    <a:pt x="13897" y="334"/>
                  </a:lnTo>
                  <a:lnTo>
                    <a:pt x="13060" y="167"/>
                  </a:lnTo>
                  <a:lnTo>
                    <a:pt x="11888" y="0"/>
                  </a:lnTo>
                  <a:lnTo>
                    <a:pt x="10883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0488" name="AutoShape 8"/>
            <p:cNvSpPr>
              <a:spLocks/>
            </p:cNvSpPr>
            <p:nvPr/>
          </p:nvSpPr>
          <p:spPr bwMode="auto">
            <a:xfrm>
              <a:off x="190" y="182"/>
              <a:ext cx="7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83" y="0"/>
                  </a:moveTo>
                  <a:lnTo>
                    <a:pt x="9544" y="0"/>
                  </a:lnTo>
                  <a:lnTo>
                    <a:pt x="8539" y="167"/>
                  </a:lnTo>
                  <a:lnTo>
                    <a:pt x="7534" y="334"/>
                  </a:lnTo>
                  <a:lnTo>
                    <a:pt x="6530" y="502"/>
                  </a:lnTo>
                  <a:lnTo>
                    <a:pt x="5693" y="1172"/>
                  </a:lnTo>
                  <a:lnTo>
                    <a:pt x="4855" y="1674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841" y="4688"/>
                  </a:lnTo>
                  <a:lnTo>
                    <a:pt x="1339" y="5525"/>
                  </a:lnTo>
                  <a:lnTo>
                    <a:pt x="669" y="6362"/>
                  </a:lnTo>
                  <a:lnTo>
                    <a:pt x="502" y="7534"/>
                  </a:lnTo>
                  <a:lnTo>
                    <a:pt x="167" y="8372"/>
                  </a:lnTo>
                  <a:lnTo>
                    <a:pt x="0" y="9376"/>
                  </a:lnTo>
                  <a:lnTo>
                    <a:pt x="0" y="10716"/>
                  </a:lnTo>
                  <a:lnTo>
                    <a:pt x="0" y="11888"/>
                  </a:lnTo>
                  <a:lnTo>
                    <a:pt x="167" y="12893"/>
                  </a:lnTo>
                  <a:lnTo>
                    <a:pt x="502" y="13730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841" y="16744"/>
                  </a:lnTo>
                  <a:lnTo>
                    <a:pt x="2344" y="17413"/>
                  </a:lnTo>
                  <a:lnTo>
                    <a:pt x="3013" y="18251"/>
                  </a:lnTo>
                  <a:lnTo>
                    <a:pt x="3851" y="18920"/>
                  </a:lnTo>
                  <a:lnTo>
                    <a:pt x="4855" y="19590"/>
                  </a:lnTo>
                  <a:lnTo>
                    <a:pt x="5693" y="20260"/>
                  </a:lnTo>
                  <a:lnTo>
                    <a:pt x="6530" y="20595"/>
                  </a:lnTo>
                  <a:lnTo>
                    <a:pt x="7534" y="20930"/>
                  </a:lnTo>
                  <a:lnTo>
                    <a:pt x="8539" y="21265"/>
                  </a:lnTo>
                  <a:lnTo>
                    <a:pt x="9544" y="21265"/>
                  </a:lnTo>
                  <a:lnTo>
                    <a:pt x="10883" y="21600"/>
                  </a:lnTo>
                  <a:lnTo>
                    <a:pt x="11888" y="21265"/>
                  </a:lnTo>
                  <a:lnTo>
                    <a:pt x="13060" y="21265"/>
                  </a:lnTo>
                  <a:lnTo>
                    <a:pt x="13897" y="20930"/>
                  </a:lnTo>
                  <a:lnTo>
                    <a:pt x="14902" y="20595"/>
                  </a:lnTo>
                  <a:lnTo>
                    <a:pt x="15739" y="20260"/>
                  </a:lnTo>
                  <a:lnTo>
                    <a:pt x="16911" y="19590"/>
                  </a:lnTo>
                  <a:lnTo>
                    <a:pt x="17581" y="18920"/>
                  </a:lnTo>
                  <a:lnTo>
                    <a:pt x="18418" y="18251"/>
                  </a:lnTo>
                  <a:lnTo>
                    <a:pt x="19088" y="17413"/>
                  </a:lnTo>
                  <a:lnTo>
                    <a:pt x="19758" y="16744"/>
                  </a:lnTo>
                  <a:lnTo>
                    <a:pt x="20260" y="15739"/>
                  </a:lnTo>
                  <a:lnTo>
                    <a:pt x="20762" y="14902"/>
                  </a:lnTo>
                  <a:lnTo>
                    <a:pt x="20930" y="13730"/>
                  </a:lnTo>
                  <a:lnTo>
                    <a:pt x="21432" y="12893"/>
                  </a:lnTo>
                  <a:lnTo>
                    <a:pt x="21432" y="11888"/>
                  </a:lnTo>
                  <a:lnTo>
                    <a:pt x="21600" y="10716"/>
                  </a:lnTo>
                  <a:lnTo>
                    <a:pt x="21432" y="9376"/>
                  </a:lnTo>
                  <a:lnTo>
                    <a:pt x="21432" y="8372"/>
                  </a:lnTo>
                  <a:lnTo>
                    <a:pt x="20930" y="7534"/>
                  </a:lnTo>
                  <a:lnTo>
                    <a:pt x="20762" y="6362"/>
                  </a:lnTo>
                  <a:lnTo>
                    <a:pt x="20260" y="5525"/>
                  </a:lnTo>
                  <a:lnTo>
                    <a:pt x="19758" y="4688"/>
                  </a:lnTo>
                  <a:lnTo>
                    <a:pt x="19088" y="3851"/>
                  </a:lnTo>
                  <a:lnTo>
                    <a:pt x="18418" y="3013"/>
                  </a:lnTo>
                  <a:lnTo>
                    <a:pt x="17581" y="2344"/>
                  </a:lnTo>
                  <a:lnTo>
                    <a:pt x="16911" y="1674"/>
                  </a:lnTo>
                  <a:lnTo>
                    <a:pt x="15739" y="1172"/>
                  </a:lnTo>
                  <a:lnTo>
                    <a:pt x="14902" y="502"/>
                  </a:lnTo>
                  <a:lnTo>
                    <a:pt x="13897" y="334"/>
                  </a:lnTo>
                  <a:lnTo>
                    <a:pt x="13060" y="167"/>
                  </a:lnTo>
                  <a:lnTo>
                    <a:pt x="11888" y="0"/>
                  </a:lnTo>
                  <a:lnTo>
                    <a:pt x="1088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0489" name="AutoShape 9"/>
            <p:cNvSpPr>
              <a:spLocks/>
            </p:cNvSpPr>
            <p:nvPr/>
          </p:nvSpPr>
          <p:spPr bwMode="auto">
            <a:xfrm>
              <a:off x="29" y="56"/>
              <a:ext cx="7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16" y="0"/>
                  </a:moveTo>
                  <a:lnTo>
                    <a:pt x="9544" y="0"/>
                  </a:lnTo>
                  <a:lnTo>
                    <a:pt x="8372" y="167"/>
                  </a:lnTo>
                  <a:lnTo>
                    <a:pt x="7534" y="502"/>
                  </a:lnTo>
                  <a:lnTo>
                    <a:pt x="6362" y="669"/>
                  </a:lnTo>
                  <a:lnTo>
                    <a:pt x="5525" y="1339"/>
                  </a:lnTo>
                  <a:lnTo>
                    <a:pt x="4688" y="1841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674" y="4855"/>
                  </a:lnTo>
                  <a:lnTo>
                    <a:pt x="1339" y="5693"/>
                  </a:lnTo>
                  <a:lnTo>
                    <a:pt x="669" y="6530"/>
                  </a:lnTo>
                  <a:lnTo>
                    <a:pt x="334" y="7534"/>
                  </a:lnTo>
                  <a:lnTo>
                    <a:pt x="167" y="8372"/>
                  </a:lnTo>
                  <a:lnTo>
                    <a:pt x="0" y="9544"/>
                  </a:lnTo>
                  <a:lnTo>
                    <a:pt x="0" y="10883"/>
                  </a:lnTo>
                  <a:lnTo>
                    <a:pt x="0" y="11888"/>
                  </a:lnTo>
                  <a:lnTo>
                    <a:pt x="167" y="13060"/>
                  </a:lnTo>
                  <a:lnTo>
                    <a:pt x="334" y="13897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674" y="16744"/>
                  </a:lnTo>
                  <a:lnTo>
                    <a:pt x="2344" y="17581"/>
                  </a:lnTo>
                  <a:lnTo>
                    <a:pt x="3013" y="18418"/>
                  </a:lnTo>
                  <a:lnTo>
                    <a:pt x="3851" y="19088"/>
                  </a:lnTo>
                  <a:lnTo>
                    <a:pt x="4688" y="19758"/>
                  </a:lnTo>
                  <a:lnTo>
                    <a:pt x="5525" y="20093"/>
                  </a:lnTo>
                  <a:lnTo>
                    <a:pt x="6362" y="20762"/>
                  </a:lnTo>
                  <a:lnTo>
                    <a:pt x="7534" y="20930"/>
                  </a:lnTo>
                  <a:lnTo>
                    <a:pt x="8372" y="21432"/>
                  </a:lnTo>
                  <a:lnTo>
                    <a:pt x="9544" y="21432"/>
                  </a:lnTo>
                  <a:lnTo>
                    <a:pt x="10716" y="21600"/>
                  </a:lnTo>
                  <a:lnTo>
                    <a:pt x="11888" y="21432"/>
                  </a:lnTo>
                  <a:lnTo>
                    <a:pt x="12893" y="21432"/>
                  </a:lnTo>
                  <a:lnTo>
                    <a:pt x="13730" y="20930"/>
                  </a:lnTo>
                  <a:lnTo>
                    <a:pt x="14902" y="20762"/>
                  </a:lnTo>
                  <a:lnTo>
                    <a:pt x="15739" y="20093"/>
                  </a:lnTo>
                  <a:lnTo>
                    <a:pt x="16576" y="19758"/>
                  </a:lnTo>
                  <a:lnTo>
                    <a:pt x="17413" y="19088"/>
                  </a:lnTo>
                  <a:lnTo>
                    <a:pt x="18251" y="18418"/>
                  </a:lnTo>
                  <a:lnTo>
                    <a:pt x="18920" y="17581"/>
                  </a:lnTo>
                  <a:lnTo>
                    <a:pt x="19590" y="16744"/>
                  </a:lnTo>
                  <a:lnTo>
                    <a:pt x="20093" y="15739"/>
                  </a:lnTo>
                  <a:lnTo>
                    <a:pt x="20762" y="14902"/>
                  </a:lnTo>
                  <a:lnTo>
                    <a:pt x="20930" y="13897"/>
                  </a:lnTo>
                  <a:lnTo>
                    <a:pt x="21265" y="13060"/>
                  </a:lnTo>
                  <a:lnTo>
                    <a:pt x="21265" y="11888"/>
                  </a:lnTo>
                  <a:lnTo>
                    <a:pt x="21600" y="10883"/>
                  </a:lnTo>
                  <a:lnTo>
                    <a:pt x="21265" y="9544"/>
                  </a:lnTo>
                  <a:lnTo>
                    <a:pt x="21265" y="8372"/>
                  </a:lnTo>
                  <a:lnTo>
                    <a:pt x="20930" y="7534"/>
                  </a:lnTo>
                  <a:lnTo>
                    <a:pt x="20762" y="6530"/>
                  </a:lnTo>
                  <a:lnTo>
                    <a:pt x="20093" y="5693"/>
                  </a:lnTo>
                  <a:lnTo>
                    <a:pt x="19590" y="4855"/>
                  </a:lnTo>
                  <a:lnTo>
                    <a:pt x="18920" y="3851"/>
                  </a:lnTo>
                  <a:lnTo>
                    <a:pt x="18251" y="3013"/>
                  </a:lnTo>
                  <a:lnTo>
                    <a:pt x="17413" y="2344"/>
                  </a:lnTo>
                  <a:lnTo>
                    <a:pt x="16576" y="1841"/>
                  </a:lnTo>
                  <a:lnTo>
                    <a:pt x="15739" y="1339"/>
                  </a:lnTo>
                  <a:lnTo>
                    <a:pt x="14902" y="669"/>
                  </a:lnTo>
                  <a:lnTo>
                    <a:pt x="13730" y="502"/>
                  </a:lnTo>
                  <a:lnTo>
                    <a:pt x="12893" y="167"/>
                  </a:lnTo>
                  <a:lnTo>
                    <a:pt x="11888" y="0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0490" name="AutoShape 10"/>
            <p:cNvSpPr>
              <a:spLocks/>
            </p:cNvSpPr>
            <p:nvPr/>
          </p:nvSpPr>
          <p:spPr bwMode="auto">
            <a:xfrm>
              <a:off x="29" y="56"/>
              <a:ext cx="7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16" y="0"/>
                  </a:moveTo>
                  <a:lnTo>
                    <a:pt x="9544" y="0"/>
                  </a:lnTo>
                  <a:lnTo>
                    <a:pt x="8372" y="167"/>
                  </a:lnTo>
                  <a:lnTo>
                    <a:pt x="7534" y="502"/>
                  </a:lnTo>
                  <a:lnTo>
                    <a:pt x="6362" y="669"/>
                  </a:lnTo>
                  <a:lnTo>
                    <a:pt x="5525" y="1339"/>
                  </a:lnTo>
                  <a:lnTo>
                    <a:pt x="4688" y="1841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674" y="4855"/>
                  </a:lnTo>
                  <a:lnTo>
                    <a:pt x="1339" y="5693"/>
                  </a:lnTo>
                  <a:lnTo>
                    <a:pt x="669" y="6530"/>
                  </a:lnTo>
                  <a:lnTo>
                    <a:pt x="334" y="7534"/>
                  </a:lnTo>
                  <a:lnTo>
                    <a:pt x="167" y="8372"/>
                  </a:lnTo>
                  <a:lnTo>
                    <a:pt x="0" y="9544"/>
                  </a:lnTo>
                  <a:lnTo>
                    <a:pt x="0" y="10883"/>
                  </a:lnTo>
                  <a:lnTo>
                    <a:pt x="0" y="11888"/>
                  </a:lnTo>
                  <a:lnTo>
                    <a:pt x="167" y="13060"/>
                  </a:lnTo>
                  <a:lnTo>
                    <a:pt x="334" y="13897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674" y="16744"/>
                  </a:lnTo>
                  <a:lnTo>
                    <a:pt x="2344" y="17581"/>
                  </a:lnTo>
                  <a:lnTo>
                    <a:pt x="3013" y="18418"/>
                  </a:lnTo>
                  <a:lnTo>
                    <a:pt x="3851" y="19088"/>
                  </a:lnTo>
                  <a:lnTo>
                    <a:pt x="4688" y="19758"/>
                  </a:lnTo>
                  <a:lnTo>
                    <a:pt x="5525" y="20093"/>
                  </a:lnTo>
                  <a:lnTo>
                    <a:pt x="6362" y="20762"/>
                  </a:lnTo>
                  <a:lnTo>
                    <a:pt x="7534" y="20930"/>
                  </a:lnTo>
                  <a:lnTo>
                    <a:pt x="8372" y="21432"/>
                  </a:lnTo>
                  <a:lnTo>
                    <a:pt x="9544" y="21432"/>
                  </a:lnTo>
                  <a:lnTo>
                    <a:pt x="10716" y="21600"/>
                  </a:lnTo>
                  <a:lnTo>
                    <a:pt x="11888" y="21432"/>
                  </a:lnTo>
                  <a:lnTo>
                    <a:pt x="12893" y="21432"/>
                  </a:lnTo>
                  <a:lnTo>
                    <a:pt x="13730" y="20930"/>
                  </a:lnTo>
                  <a:lnTo>
                    <a:pt x="14902" y="20762"/>
                  </a:lnTo>
                  <a:lnTo>
                    <a:pt x="15739" y="20093"/>
                  </a:lnTo>
                  <a:lnTo>
                    <a:pt x="16576" y="19758"/>
                  </a:lnTo>
                  <a:lnTo>
                    <a:pt x="17413" y="19088"/>
                  </a:lnTo>
                  <a:lnTo>
                    <a:pt x="18251" y="18418"/>
                  </a:lnTo>
                  <a:lnTo>
                    <a:pt x="18920" y="17581"/>
                  </a:lnTo>
                  <a:lnTo>
                    <a:pt x="19590" y="16744"/>
                  </a:lnTo>
                  <a:lnTo>
                    <a:pt x="20093" y="15739"/>
                  </a:lnTo>
                  <a:lnTo>
                    <a:pt x="20762" y="14902"/>
                  </a:lnTo>
                  <a:lnTo>
                    <a:pt x="20930" y="13897"/>
                  </a:lnTo>
                  <a:lnTo>
                    <a:pt x="21265" y="13060"/>
                  </a:lnTo>
                  <a:lnTo>
                    <a:pt x="21265" y="11888"/>
                  </a:lnTo>
                  <a:lnTo>
                    <a:pt x="21600" y="10883"/>
                  </a:lnTo>
                  <a:lnTo>
                    <a:pt x="21265" y="9544"/>
                  </a:lnTo>
                  <a:lnTo>
                    <a:pt x="21265" y="8372"/>
                  </a:lnTo>
                  <a:lnTo>
                    <a:pt x="20930" y="7534"/>
                  </a:lnTo>
                  <a:lnTo>
                    <a:pt x="20762" y="6530"/>
                  </a:lnTo>
                  <a:lnTo>
                    <a:pt x="20093" y="5693"/>
                  </a:lnTo>
                  <a:lnTo>
                    <a:pt x="19590" y="4855"/>
                  </a:lnTo>
                  <a:lnTo>
                    <a:pt x="18920" y="3851"/>
                  </a:lnTo>
                  <a:lnTo>
                    <a:pt x="18251" y="3013"/>
                  </a:lnTo>
                  <a:lnTo>
                    <a:pt x="17413" y="2344"/>
                  </a:lnTo>
                  <a:lnTo>
                    <a:pt x="16576" y="1841"/>
                  </a:lnTo>
                  <a:lnTo>
                    <a:pt x="15739" y="1339"/>
                  </a:lnTo>
                  <a:lnTo>
                    <a:pt x="14902" y="669"/>
                  </a:lnTo>
                  <a:lnTo>
                    <a:pt x="13730" y="502"/>
                  </a:lnTo>
                  <a:lnTo>
                    <a:pt x="12893" y="167"/>
                  </a:lnTo>
                  <a:lnTo>
                    <a:pt x="11888" y="0"/>
                  </a:lnTo>
                  <a:lnTo>
                    <a:pt x="1071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0491" name="AutoShape 11"/>
            <p:cNvSpPr>
              <a:spLocks/>
            </p:cNvSpPr>
            <p:nvPr/>
          </p:nvSpPr>
          <p:spPr bwMode="auto">
            <a:xfrm>
              <a:off x="0" y="53"/>
              <a:ext cx="25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$3.00</a:t>
              </a:r>
              <a:endParaRPr lang="tr-TR"/>
            </a:p>
          </p:txBody>
        </p:sp>
        <p:sp>
          <p:nvSpPr>
            <p:cNvPr id="20492" name="AutoShape 12"/>
            <p:cNvSpPr>
              <a:spLocks/>
            </p:cNvSpPr>
            <p:nvPr/>
          </p:nvSpPr>
          <p:spPr bwMode="auto">
            <a:xfrm>
              <a:off x="6" y="72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2.50</a:t>
              </a:r>
              <a:endParaRPr lang="tr-TR"/>
            </a:p>
          </p:txBody>
        </p:sp>
        <p:sp>
          <p:nvSpPr>
            <p:cNvPr id="20493" name="AutoShape 13"/>
            <p:cNvSpPr>
              <a:spLocks/>
            </p:cNvSpPr>
            <p:nvPr/>
          </p:nvSpPr>
          <p:spPr bwMode="auto">
            <a:xfrm>
              <a:off x="6" y="94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2.00</a:t>
              </a:r>
              <a:endParaRPr lang="tr-TR"/>
            </a:p>
          </p:txBody>
        </p:sp>
        <p:sp>
          <p:nvSpPr>
            <p:cNvPr id="20494" name="AutoShape 14"/>
            <p:cNvSpPr>
              <a:spLocks/>
            </p:cNvSpPr>
            <p:nvPr/>
          </p:nvSpPr>
          <p:spPr bwMode="auto">
            <a:xfrm>
              <a:off x="6" y="113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1.50</a:t>
              </a:r>
              <a:endParaRPr lang="tr-TR"/>
            </a:p>
          </p:txBody>
        </p:sp>
        <p:sp>
          <p:nvSpPr>
            <p:cNvPr id="20495" name="AutoShape 15"/>
            <p:cNvSpPr>
              <a:spLocks/>
            </p:cNvSpPr>
            <p:nvPr/>
          </p:nvSpPr>
          <p:spPr bwMode="auto">
            <a:xfrm>
              <a:off x="6" y="133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1.00</a:t>
              </a:r>
              <a:endParaRPr lang="tr-TR"/>
            </a:p>
          </p:txBody>
        </p:sp>
        <p:sp>
          <p:nvSpPr>
            <p:cNvPr id="20496" name="AutoShape 16"/>
            <p:cNvSpPr>
              <a:spLocks/>
            </p:cNvSpPr>
            <p:nvPr/>
          </p:nvSpPr>
          <p:spPr bwMode="auto">
            <a:xfrm>
              <a:off x="6" y="154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0.50</a:t>
              </a:r>
              <a:endParaRPr lang="tr-TR"/>
            </a:p>
          </p:txBody>
        </p:sp>
        <p:sp>
          <p:nvSpPr>
            <p:cNvPr id="20497" name="AutoShape 17"/>
            <p:cNvSpPr>
              <a:spLocks/>
            </p:cNvSpPr>
            <p:nvPr/>
          </p:nvSpPr>
          <p:spPr bwMode="auto">
            <a:xfrm>
              <a:off x="57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</a:t>
              </a:r>
              <a:endParaRPr lang="tr-TR"/>
            </a:p>
          </p:txBody>
        </p:sp>
        <p:sp>
          <p:nvSpPr>
            <p:cNvPr id="20498" name="AutoShape 18"/>
            <p:cNvSpPr>
              <a:spLocks/>
            </p:cNvSpPr>
            <p:nvPr/>
          </p:nvSpPr>
          <p:spPr bwMode="auto">
            <a:xfrm>
              <a:off x="41" y="186"/>
              <a:ext cx="10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</a:t>
              </a:r>
              <a:endParaRPr lang="tr-TR"/>
            </a:p>
          </p:txBody>
        </p:sp>
        <p:sp>
          <p:nvSpPr>
            <p:cNvPr id="20499" name="AutoShape 19"/>
            <p:cNvSpPr>
              <a:spLocks/>
            </p:cNvSpPr>
            <p:nvPr/>
          </p:nvSpPr>
          <p:spPr bwMode="auto">
            <a:xfrm>
              <a:off x="70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3</a:t>
              </a:r>
              <a:endParaRPr lang="tr-TR"/>
            </a:p>
          </p:txBody>
        </p:sp>
        <p:sp>
          <p:nvSpPr>
            <p:cNvPr id="20500" name="AutoShape 20"/>
            <p:cNvSpPr>
              <a:spLocks/>
            </p:cNvSpPr>
            <p:nvPr/>
          </p:nvSpPr>
          <p:spPr bwMode="auto">
            <a:xfrm>
              <a:off x="84" y="186"/>
              <a:ext cx="10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4</a:t>
              </a:r>
              <a:endParaRPr lang="tr-TR"/>
            </a:p>
          </p:txBody>
        </p:sp>
        <p:sp>
          <p:nvSpPr>
            <p:cNvPr id="20501" name="AutoShape 21"/>
            <p:cNvSpPr>
              <a:spLocks/>
            </p:cNvSpPr>
            <p:nvPr/>
          </p:nvSpPr>
          <p:spPr bwMode="auto">
            <a:xfrm>
              <a:off x="94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5</a:t>
              </a:r>
              <a:endParaRPr lang="tr-TR"/>
            </a:p>
          </p:txBody>
        </p:sp>
        <p:sp>
          <p:nvSpPr>
            <p:cNvPr id="20502" name="AutoShape 22"/>
            <p:cNvSpPr>
              <a:spLocks/>
            </p:cNvSpPr>
            <p:nvPr/>
          </p:nvSpPr>
          <p:spPr bwMode="auto">
            <a:xfrm>
              <a:off x="108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6</a:t>
              </a:r>
              <a:endParaRPr lang="tr-TR"/>
            </a:p>
          </p:txBody>
        </p:sp>
        <p:sp>
          <p:nvSpPr>
            <p:cNvPr id="20503" name="AutoShape 23"/>
            <p:cNvSpPr>
              <a:spLocks/>
            </p:cNvSpPr>
            <p:nvPr/>
          </p:nvSpPr>
          <p:spPr bwMode="auto">
            <a:xfrm>
              <a:off x="121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7</a:t>
              </a:r>
              <a:endParaRPr lang="tr-TR"/>
            </a:p>
          </p:txBody>
        </p:sp>
        <p:sp>
          <p:nvSpPr>
            <p:cNvPr id="20504" name="AutoShape 24"/>
            <p:cNvSpPr>
              <a:spLocks/>
            </p:cNvSpPr>
            <p:nvPr/>
          </p:nvSpPr>
          <p:spPr bwMode="auto">
            <a:xfrm>
              <a:off x="135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8</a:t>
              </a:r>
              <a:endParaRPr lang="tr-TR"/>
            </a:p>
          </p:txBody>
        </p:sp>
        <p:sp>
          <p:nvSpPr>
            <p:cNvPr id="20505" name="AutoShape 25"/>
            <p:cNvSpPr>
              <a:spLocks/>
            </p:cNvSpPr>
            <p:nvPr/>
          </p:nvSpPr>
          <p:spPr bwMode="auto">
            <a:xfrm>
              <a:off x="148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9</a:t>
              </a:r>
              <a:endParaRPr lang="tr-TR"/>
            </a:p>
          </p:txBody>
        </p:sp>
        <p:sp>
          <p:nvSpPr>
            <p:cNvPr id="20506" name="AutoShape 26"/>
            <p:cNvSpPr>
              <a:spLocks/>
            </p:cNvSpPr>
            <p:nvPr/>
          </p:nvSpPr>
          <p:spPr bwMode="auto">
            <a:xfrm>
              <a:off x="159" y="186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10</a:t>
              </a:r>
              <a:endParaRPr lang="tr-TR"/>
            </a:p>
          </p:txBody>
        </p:sp>
        <p:sp>
          <p:nvSpPr>
            <p:cNvPr id="20507" name="AutoShape 27"/>
            <p:cNvSpPr>
              <a:spLocks/>
            </p:cNvSpPr>
            <p:nvPr/>
          </p:nvSpPr>
          <p:spPr bwMode="auto">
            <a:xfrm>
              <a:off x="191" y="186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12</a:t>
              </a:r>
              <a:endParaRPr lang="tr-TR"/>
            </a:p>
          </p:txBody>
        </p:sp>
        <p:sp>
          <p:nvSpPr>
            <p:cNvPr id="20508" name="AutoShape 28"/>
            <p:cNvSpPr>
              <a:spLocks/>
            </p:cNvSpPr>
            <p:nvPr/>
          </p:nvSpPr>
          <p:spPr bwMode="auto">
            <a:xfrm>
              <a:off x="175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11</a:t>
              </a:r>
              <a:endParaRPr lang="tr-TR"/>
            </a:p>
          </p:txBody>
        </p:sp>
        <p:sp>
          <p:nvSpPr>
            <p:cNvPr id="20509" name="AutoShape 29"/>
            <p:cNvSpPr>
              <a:spLocks/>
            </p:cNvSpPr>
            <p:nvPr/>
          </p:nvSpPr>
          <p:spPr bwMode="auto">
            <a:xfrm>
              <a:off x="0" y="18"/>
              <a:ext cx="31" cy="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b="1" dirty="0" smtClean="0">
                  <a:latin typeface="Arial" pitchFamily="34" charset="0"/>
                  <a:cs typeface="Arial" pitchFamily="34" charset="0"/>
                  <a:sym typeface="Arial" pitchFamily="34" charset="0"/>
                </a:rPr>
                <a:t>P</a:t>
              </a:r>
              <a:endParaRPr lang="tr-TR" dirty="0"/>
            </a:p>
          </p:txBody>
        </p:sp>
        <p:sp>
          <p:nvSpPr>
            <p:cNvPr id="20510" name="AutoShape 30"/>
            <p:cNvSpPr>
              <a:spLocks/>
            </p:cNvSpPr>
            <p:nvPr/>
          </p:nvSpPr>
          <p:spPr bwMode="auto">
            <a:xfrm>
              <a:off x="221" y="182"/>
              <a:ext cx="69" cy="2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b="1" dirty="0" smtClean="0">
                  <a:latin typeface="Arial" pitchFamily="34" charset="0"/>
                  <a:cs typeface="Arial" pitchFamily="34" charset="0"/>
                  <a:sym typeface="Arial" pitchFamily="34" charset="0"/>
                </a:rPr>
                <a:t>Q</a:t>
              </a:r>
              <a:endParaRPr lang="tr-TR" dirty="0"/>
            </a:p>
          </p:txBody>
        </p:sp>
        <p:sp>
          <p:nvSpPr>
            <p:cNvPr id="20511" name="AutoShape 31"/>
            <p:cNvSpPr>
              <a:spLocks/>
            </p:cNvSpPr>
            <p:nvPr/>
          </p:nvSpPr>
          <p:spPr bwMode="auto">
            <a:xfrm>
              <a:off x="27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0</a:t>
              </a:r>
              <a:endParaRPr lang="tr-TR"/>
            </a:p>
          </p:txBody>
        </p:sp>
        <p:sp>
          <p:nvSpPr>
            <p:cNvPr id="20512" name="AutoShape 32"/>
            <p:cNvSpPr>
              <a:spLocks/>
            </p:cNvSpPr>
            <p:nvPr/>
          </p:nvSpPr>
          <p:spPr bwMode="auto">
            <a:xfrm>
              <a:off x="108" y="0"/>
              <a:ext cx="93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en-US" sz="1400" dirty="0" smtClean="0">
                  <a:solidFill>
                    <a:srgbClr val="494076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Tablet</a:t>
              </a:r>
              <a:r>
                <a:rPr lang="tr-TR" sz="1400" dirty="0" smtClean="0">
                  <a:solidFill>
                    <a:srgbClr val="494076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 </a:t>
              </a:r>
              <a:r>
                <a:rPr lang="tr-TR" sz="1400" dirty="0">
                  <a:solidFill>
                    <a:srgbClr val="494076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market </a:t>
              </a:r>
              <a:endParaRPr lang="tr-TR" dirty="0"/>
            </a:p>
          </p:txBody>
        </p:sp>
        <p:sp>
          <p:nvSpPr>
            <p:cNvPr id="20513" name="AutoShape 33"/>
            <p:cNvSpPr>
              <a:spLocks/>
            </p:cNvSpPr>
            <p:nvPr/>
          </p:nvSpPr>
          <p:spPr bwMode="auto">
            <a:xfrm>
              <a:off x="191" y="168"/>
              <a:ext cx="12" cy="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4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  <a:endParaRPr lang="tr-TR"/>
            </a:p>
          </p:txBody>
        </p:sp>
        <p:sp>
          <p:nvSpPr>
            <p:cNvPr id="20514" name="AutoShape 34"/>
            <p:cNvSpPr>
              <a:spLocks/>
            </p:cNvSpPr>
            <p:nvPr/>
          </p:nvSpPr>
          <p:spPr bwMode="auto">
            <a:xfrm>
              <a:off x="201" y="175"/>
              <a:ext cx="11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  <a:endParaRPr lang="tr-TR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8763" y="3733800"/>
            <a:ext cx="3132137" cy="2449513"/>
            <a:chOff x="0" y="0"/>
            <a:chExt cx="247" cy="193"/>
          </a:xfrm>
        </p:grpSpPr>
        <p:sp>
          <p:nvSpPr>
            <p:cNvPr id="20516" name="Line 36"/>
            <p:cNvSpPr>
              <a:spLocks noChangeShapeType="1"/>
            </p:cNvSpPr>
            <p:nvPr/>
          </p:nvSpPr>
          <p:spPr bwMode="auto">
            <a:xfrm>
              <a:off x="32" y="23"/>
              <a:ext cx="1" cy="156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0517" name="Line 37"/>
            <p:cNvSpPr>
              <a:spLocks noChangeShapeType="1"/>
            </p:cNvSpPr>
            <p:nvPr/>
          </p:nvSpPr>
          <p:spPr bwMode="auto">
            <a:xfrm>
              <a:off x="10" y="178"/>
              <a:ext cx="202" cy="1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0518" name="Line 38"/>
            <p:cNvSpPr>
              <a:spLocks noChangeShapeType="1"/>
            </p:cNvSpPr>
            <p:nvPr/>
          </p:nvSpPr>
          <p:spPr bwMode="auto">
            <a:xfrm>
              <a:off x="32" y="37"/>
              <a:ext cx="166" cy="142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0519" name="AutoShape 39"/>
            <p:cNvSpPr>
              <a:spLocks/>
            </p:cNvSpPr>
            <p:nvPr/>
          </p:nvSpPr>
          <p:spPr bwMode="auto">
            <a:xfrm>
              <a:off x="192" y="175"/>
              <a:ext cx="6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9470" y="0"/>
                  </a:lnTo>
                  <a:lnTo>
                    <a:pt x="8473" y="329"/>
                  </a:lnTo>
                  <a:lnTo>
                    <a:pt x="7643" y="494"/>
                  </a:lnTo>
                  <a:lnTo>
                    <a:pt x="6479" y="659"/>
                  </a:lnTo>
                  <a:lnTo>
                    <a:pt x="5649" y="1319"/>
                  </a:lnTo>
                  <a:lnTo>
                    <a:pt x="4818" y="1813"/>
                  </a:lnTo>
                  <a:lnTo>
                    <a:pt x="3987" y="2473"/>
                  </a:lnTo>
                  <a:lnTo>
                    <a:pt x="2990" y="3132"/>
                  </a:lnTo>
                  <a:lnTo>
                    <a:pt x="2326" y="3957"/>
                  </a:lnTo>
                  <a:lnTo>
                    <a:pt x="1827" y="4781"/>
                  </a:lnTo>
                  <a:lnTo>
                    <a:pt x="1329" y="5606"/>
                  </a:lnTo>
                  <a:lnTo>
                    <a:pt x="664" y="6595"/>
                  </a:lnTo>
                  <a:lnTo>
                    <a:pt x="498" y="7584"/>
                  </a:lnTo>
                  <a:lnTo>
                    <a:pt x="166" y="8409"/>
                  </a:lnTo>
                  <a:lnTo>
                    <a:pt x="0" y="9563"/>
                  </a:lnTo>
                  <a:lnTo>
                    <a:pt x="0" y="10882"/>
                  </a:lnTo>
                  <a:lnTo>
                    <a:pt x="0" y="11871"/>
                  </a:lnTo>
                  <a:lnTo>
                    <a:pt x="166" y="13025"/>
                  </a:lnTo>
                  <a:lnTo>
                    <a:pt x="498" y="13850"/>
                  </a:lnTo>
                  <a:lnTo>
                    <a:pt x="664" y="14839"/>
                  </a:lnTo>
                  <a:lnTo>
                    <a:pt x="1329" y="15664"/>
                  </a:lnTo>
                  <a:lnTo>
                    <a:pt x="1827" y="16818"/>
                  </a:lnTo>
                  <a:lnTo>
                    <a:pt x="2326" y="17477"/>
                  </a:lnTo>
                  <a:lnTo>
                    <a:pt x="2990" y="18302"/>
                  </a:lnTo>
                  <a:lnTo>
                    <a:pt x="3987" y="18961"/>
                  </a:lnTo>
                  <a:lnTo>
                    <a:pt x="4818" y="19621"/>
                  </a:lnTo>
                  <a:lnTo>
                    <a:pt x="5649" y="20280"/>
                  </a:lnTo>
                  <a:lnTo>
                    <a:pt x="6479" y="20610"/>
                  </a:lnTo>
                  <a:lnTo>
                    <a:pt x="7643" y="20940"/>
                  </a:lnTo>
                  <a:lnTo>
                    <a:pt x="8473" y="21270"/>
                  </a:lnTo>
                  <a:lnTo>
                    <a:pt x="9470" y="21270"/>
                  </a:lnTo>
                  <a:lnTo>
                    <a:pt x="10800" y="21600"/>
                  </a:lnTo>
                  <a:lnTo>
                    <a:pt x="11963" y="21270"/>
                  </a:lnTo>
                  <a:lnTo>
                    <a:pt x="12960" y="21270"/>
                  </a:lnTo>
                  <a:lnTo>
                    <a:pt x="13790" y="20940"/>
                  </a:lnTo>
                  <a:lnTo>
                    <a:pt x="14953" y="20610"/>
                  </a:lnTo>
                  <a:lnTo>
                    <a:pt x="15784" y="20280"/>
                  </a:lnTo>
                  <a:lnTo>
                    <a:pt x="16947" y="19621"/>
                  </a:lnTo>
                  <a:lnTo>
                    <a:pt x="17612" y="18961"/>
                  </a:lnTo>
                  <a:lnTo>
                    <a:pt x="18443" y="18302"/>
                  </a:lnTo>
                  <a:lnTo>
                    <a:pt x="19107" y="17477"/>
                  </a:lnTo>
                  <a:lnTo>
                    <a:pt x="19772" y="16818"/>
                  </a:lnTo>
                  <a:lnTo>
                    <a:pt x="20436" y="15664"/>
                  </a:lnTo>
                  <a:lnTo>
                    <a:pt x="20769" y="14839"/>
                  </a:lnTo>
                  <a:lnTo>
                    <a:pt x="20935" y="13850"/>
                  </a:lnTo>
                  <a:lnTo>
                    <a:pt x="21433" y="13025"/>
                  </a:lnTo>
                  <a:lnTo>
                    <a:pt x="21433" y="11871"/>
                  </a:lnTo>
                  <a:lnTo>
                    <a:pt x="21600" y="10882"/>
                  </a:lnTo>
                  <a:lnTo>
                    <a:pt x="21433" y="9563"/>
                  </a:lnTo>
                  <a:lnTo>
                    <a:pt x="21433" y="8409"/>
                  </a:lnTo>
                  <a:lnTo>
                    <a:pt x="20935" y="7584"/>
                  </a:lnTo>
                  <a:lnTo>
                    <a:pt x="20769" y="6595"/>
                  </a:lnTo>
                  <a:lnTo>
                    <a:pt x="20436" y="5606"/>
                  </a:lnTo>
                  <a:lnTo>
                    <a:pt x="19772" y="4781"/>
                  </a:lnTo>
                  <a:lnTo>
                    <a:pt x="19107" y="3957"/>
                  </a:lnTo>
                  <a:lnTo>
                    <a:pt x="18443" y="3132"/>
                  </a:lnTo>
                  <a:lnTo>
                    <a:pt x="17612" y="2473"/>
                  </a:lnTo>
                  <a:lnTo>
                    <a:pt x="16947" y="1813"/>
                  </a:lnTo>
                  <a:lnTo>
                    <a:pt x="15784" y="1319"/>
                  </a:lnTo>
                  <a:lnTo>
                    <a:pt x="14953" y="659"/>
                  </a:lnTo>
                  <a:lnTo>
                    <a:pt x="13790" y="494"/>
                  </a:lnTo>
                  <a:lnTo>
                    <a:pt x="12960" y="329"/>
                  </a:lnTo>
                  <a:lnTo>
                    <a:pt x="11963" y="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0520" name="AutoShape 40"/>
            <p:cNvSpPr>
              <a:spLocks/>
            </p:cNvSpPr>
            <p:nvPr/>
          </p:nvSpPr>
          <p:spPr bwMode="auto">
            <a:xfrm>
              <a:off x="192" y="175"/>
              <a:ext cx="6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9470" y="0"/>
                  </a:lnTo>
                  <a:lnTo>
                    <a:pt x="8473" y="329"/>
                  </a:lnTo>
                  <a:lnTo>
                    <a:pt x="7643" y="494"/>
                  </a:lnTo>
                  <a:lnTo>
                    <a:pt x="6479" y="659"/>
                  </a:lnTo>
                  <a:lnTo>
                    <a:pt x="5649" y="1319"/>
                  </a:lnTo>
                  <a:lnTo>
                    <a:pt x="4818" y="1813"/>
                  </a:lnTo>
                  <a:lnTo>
                    <a:pt x="3987" y="2473"/>
                  </a:lnTo>
                  <a:lnTo>
                    <a:pt x="2990" y="3132"/>
                  </a:lnTo>
                  <a:lnTo>
                    <a:pt x="2326" y="3957"/>
                  </a:lnTo>
                  <a:lnTo>
                    <a:pt x="1827" y="4781"/>
                  </a:lnTo>
                  <a:lnTo>
                    <a:pt x="1329" y="5606"/>
                  </a:lnTo>
                  <a:lnTo>
                    <a:pt x="664" y="6595"/>
                  </a:lnTo>
                  <a:lnTo>
                    <a:pt x="498" y="7584"/>
                  </a:lnTo>
                  <a:lnTo>
                    <a:pt x="166" y="8409"/>
                  </a:lnTo>
                  <a:lnTo>
                    <a:pt x="0" y="9563"/>
                  </a:lnTo>
                  <a:lnTo>
                    <a:pt x="0" y="10882"/>
                  </a:lnTo>
                  <a:lnTo>
                    <a:pt x="0" y="11871"/>
                  </a:lnTo>
                  <a:lnTo>
                    <a:pt x="166" y="13025"/>
                  </a:lnTo>
                  <a:lnTo>
                    <a:pt x="498" y="13850"/>
                  </a:lnTo>
                  <a:lnTo>
                    <a:pt x="664" y="14839"/>
                  </a:lnTo>
                  <a:lnTo>
                    <a:pt x="1329" y="15664"/>
                  </a:lnTo>
                  <a:lnTo>
                    <a:pt x="1827" y="16818"/>
                  </a:lnTo>
                  <a:lnTo>
                    <a:pt x="2326" y="17477"/>
                  </a:lnTo>
                  <a:lnTo>
                    <a:pt x="2990" y="18302"/>
                  </a:lnTo>
                  <a:lnTo>
                    <a:pt x="3987" y="18961"/>
                  </a:lnTo>
                  <a:lnTo>
                    <a:pt x="4818" y="19621"/>
                  </a:lnTo>
                  <a:lnTo>
                    <a:pt x="5649" y="20280"/>
                  </a:lnTo>
                  <a:lnTo>
                    <a:pt x="6479" y="20610"/>
                  </a:lnTo>
                  <a:lnTo>
                    <a:pt x="7643" y="20940"/>
                  </a:lnTo>
                  <a:lnTo>
                    <a:pt x="8473" y="21270"/>
                  </a:lnTo>
                  <a:lnTo>
                    <a:pt x="9470" y="21270"/>
                  </a:lnTo>
                  <a:lnTo>
                    <a:pt x="10800" y="21600"/>
                  </a:lnTo>
                  <a:lnTo>
                    <a:pt x="11963" y="21270"/>
                  </a:lnTo>
                  <a:lnTo>
                    <a:pt x="12960" y="21270"/>
                  </a:lnTo>
                  <a:lnTo>
                    <a:pt x="13790" y="20940"/>
                  </a:lnTo>
                  <a:lnTo>
                    <a:pt x="14953" y="20610"/>
                  </a:lnTo>
                  <a:lnTo>
                    <a:pt x="15784" y="20280"/>
                  </a:lnTo>
                  <a:lnTo>
                    <a:pt x="16947" y="19621"/>
                  </a:lnTo>
                  <a:lnTo>
                    <a:pt x="17612" y="18961"/>
                  </a:lnTo>
                  <a:lnTo>
                    <a:pt x="18443" y="18302"/>
                  </a:lnTo>
                  <a:lnTo>
                    <a:pt x="19107" y="17477"/>
                  </a:lnTo>
                  <a:lnTo>
                    <a:pt x="19772" y="16818"/>
                  </a:lnTo>
                  <a:lnTo>
                    <a:pt x="20436" y="15664"/>
                  </a:lnTo>
                  <a:lnTo>
                    <a:pt x="20769" y="14839"/>
                  </a:lnTo>
                  <a:lnTo>
                    <a:pt x="20935" y="13850"/>
                  </a:lnTo>
                  <a:lnTo>
                    <a:pt x="21433" y="13025"/>
                  </a:lnTo>
                  <a:lnTo>
                    <a:pt x="21433" y="11871"/>
                  </a:lnTo>
                  <a:lnTo>
                    <a:pt x="21600" y="10882"/>
                  </a:lnTo>
                  <a:lnTo>
                    <a:pt x="21433" y="9563"/>
                  </a:lnTo>
                  <a:lnTo>
                    <a:pt x="21433" y="8409"/>
                  </a:lnTo>
                  <a:lnTo>
                    <a:pt x="20935" y="7584"/>
                  </a:lnTo>
                  <a:lnTo>
                    <a:pt x="20769" y="6595"/>
                  </a:lnTo>
                  <a:lnTo>
                    <a:pt x="20436" y="5606"/>
                  </a:lnTo>
                  <a:lnTo>
                    <a:pt x="19772" y="4781"/>
                  </a:lnTo>
                  <a:lnTo>
                    <a:pt x="19107" y="3957"/>
                  </a:lnTo>
                  <a:lnTo>
                    <a:pt x="18443" y="3132"/>
                  </a:lnTo>
                  <a:lnTo>
                    <a:pt x="17612" y="2473"/>
                  </a:lnTo>
                  <a:lnTo>
                    <a:pt x="16947" y="1813"/>
                  </a:lnTo>
                  <a:lnTo>
                    <a:pt x="15784" y="1319"/>
                  </a:lnTo>
                  <a:lnTo>
                    <a:pt x="14953" y="659"/>
                  </a:lnTo>
                  <a:lnTo>
                    <a:pt x="13790" y="494"/>
                  </a:lnTo>
                  <a:lnTo>
                    <a:pt x="12960" y="329"/>
                  </a:lnTo>
                  <a:lnTo>
                    <a:pt x="11963" y="0"/>
                  </a:lnTo>
                  <a:lnTo>
                    <a:pt x="1080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0521" name="AutoShape 41"/>
            <p:cNvSpPr>
              <a:spLocks/>
            </p:cNvSpPr>
            <p:nvPr/>
          </p:nvSpPr>
          <p:spPr bwMode="auto">
            <a:xfrm>
              <a:off x="29" y="34"/>
              <a:ext cx="6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9" y="0"/>
                  </a:moveTo>
                  <a:lnTo>
                    <a:pt x="9470" y="0"/>
                  </a:lnTo>
                  <a:lnTo>
                    <a:pt x="8307" y="166"/>
                  </a:lnTo>
                  <a:lnTo>
                    <a:pt x="7476" y="332"/>
                  </a:lnTo>
                  <a:lnTo>
                    <a:pt x="6479" y="664"/>
                  </a:lnTo>
                  <a:lnTo>
                    <a:pt x="5483" y="1329"/>
                  </a:lnTo>
                  <a:lnTo>
                    <a:pt x="4652" y="1661"/>
                  </a:lnTo>
                  <a:lnTo>
                    <a:pt x="3821" y="2326"/>
                  </a:lnTo>
                  <a:lnTo>
                    <a:pt x="2990" y="2990"/>
                  </a:lnTo>
                  <a:lnTo>
                    <a:pt x="2326" y="3821"/>
                  </a:lnTo>
                  <a:lnTo>
                    <a:pt x="1661" y="4652"/>
                  </a:lnTo>
                  <a:lnTo>
                    <a:pt x="1163" y="5649"/>
                  </a:lnTo>
                  <a:lnTo>
                    <a:pt x="664" y="6479"/>
                  </a:lnTo>
                  <a:lnTo>
                    <a:pt x="332" y="7476"/>
                  </a:lnTo>
                  <a:lnTo>
                    <a:pt x="166" y="8473"/>
                  </a:lnTo>
                  <a:lnTo>
                    <a:pt x="0" y="9470"/>
                  </a:lnTo>
                  <a:lnTo>
                    <a:pt x="0" y="10800"/>
                  </a:lnTo>
                  <a:lnTo>
                    <a:pt x="0" y="11796"/>
                  </a:lnTo>
                  <a:lnTo>
                    <a:pt x="166" y="12960"/>
                  </a:lnTo>
                  <a:lnTo>
                    <a:pt x="332" y="13790"/>
                  </a:lnTo>
                  <a:lnTo>
                    <a:pt x="664" y="14953"/>
                  </a:lnTo>
                  <a:lnTo>
                    <a:pt x="1163" y="15784"/>
                  </a:lnTo>
                  <a:lnTo>
                    <a:pt x="1661" y="16615"/>
                  </a:lnTo>
                  <a:lnTo>
                    <a:pt x="2326" y="17446"/>
                  </a:lnTo>
                  <a:lnTo>
                    <a:pt x="2990" y="18276"/>
                  </a:lnTo>
                  <a:lnTo>
                    <a:pt x="3821" y="18941"/>
                  </a:lnTo>
                  <a:lnTo>
                    <a:pt x="4652" y="19606"/>
                  </a:lnTo>
                  <a:lnTo>
                    <a:pt x="5483" y="20104"/>
                  </a:lnTo>
                  <a:lnTo>
                    <a:pt x="6479" y="20769"/>
                  </a:lnTo>
                  <a:lnTo>
                    <a:pt x="7476" y="20935"/>
                  </a:lnTo>
                  <a:lnTo>
                    <a:pt x="8307" y="21433"/>
                  </a:lnTo>
                  <a:lnTo>
                    <a:pt x="9470" y="21433"/>
                  </a:lnTo>
                  <a:lnTo>
                    <a:pt x="10799" y="21600"/>
                  </a:lnTo>
                  <a:lnTo>
                    <a:pt x="11796" y="21433"/>
                  </a:lnTo>
                  <a:lnTo>
                    <a:pt x="12960" y="21433"/>
                  </a:lnTo>
                  <a:lnTo>
                    <a:pt x="13790" y="20935"/>
                  </a:lnTo>
                  <a:lnTo>
                    <a:pt x="14787" y="20769"/>
                  </a:lnTo>
                  <a:lnTo>
                    <a:pt x="15784" y="20104"/>
                  </a:lnTo>
                  <a:lnTo>
                    <a:pt x="16615" y="19606"/>
                  </a:lnTo>
                  <a:lnTo>
                    <a:pt x="17446" y="18941"/>
                  </a:lnTo>
                  <a:lnTo>
                    <a:pt x="18276" y="18276"/>
                  </a:lnTo>
                  <a:lnTo>
                    <a:pt x="18941" y="17446"/>
                  </a:lnTo>
                  <a:lnTo>
                    <a:pt x="19606" y="16615"/>
                  </a:lnTo>
                  <a:lnTo>
                    <a:pt x="20104" y="15784"/>
                  </a:lnTo>
                  <a:lnTo>
                    <a:pt x="20769" y="14953"/>
                  </a:lnTo>
                  <a:lnTo>
                    <a:pt x="20935" y="13790"/>
                  </a:lnTo>
                  <a:lnTo>
                    <a:pt x="21433" y="12960"/>
                  </a:lnTo>
                  <a:lnTo>
                    <a:pt x="21433" y="11796"/>
                  </a:lnTo>
                  <a:lnTo>
                    <a:pt x="21600" y="10800"/>
                  </a:lnTo>
                  <a:lnTo>
                    <a:pt x="21433" y="9470"/>
                  </a:lnTo>
                  <a:lnTo>
                    <a:pt x="21433" y="8473"/>
                  </a:lnTo>
                  <a:lnTo>
                    <a:pt x="20935" y="7476"/>
                  </a:lnTo>
                  <a:lnTo>
                    <a:pt x="20769" y="6479"/>
                  </a:lnTo>
                  <a:lnTo>
                    <a:pt x="20104" y="5649"/>
                  </a:lnTo>
                  <a:lnTo>
                    <a:pt x="19606" y="4652"/>
                  </a:lnTo>
                  <a:lnTo>
                    <a:pt x="18941" y="3821"/>
                  </a:lnTo>
                  <a:lnTo>
                    <a:pt x="18276" y="2990"/>
                  </a:lnTo>
                  <a:lnTo>
                    <a:pt x="17446" y="2326"/>
                  </a:lnTo>
                  <a:lnTo>
                    <a:pt x="16615" y="1661"/>
                  </a:lnTo>
                  <a:lnTo>
                    <a:pt x="15784" y="1329"/>
                  </a:lnTo>
                  <a:lnTo>
                    <a:pt x="14787" y="664"/>
                  </a:lnTo>
                  <a:lnTo>
                    <a:pt x="13790" y="332"/>
                  </a:lnTo>
                  <a:lnTo>
                    <a:pt x="12960" y="166"/>
                  </a:lnTo>
                  <a:lnTo>
                    <a:pt x="11796" y="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0522" name="AutoShape 42"/>
            <p:cNvSpPr>
              <a:spLocks/>
            </p:cNvSpPr>
            <p:nvPr/>
          </p:nvSpPr>
          <p:spPr bwMode="auto">
            <a:xfrm>
              <a:off x="29" y="34"/>
              <a:ext cx="6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9" y="0"/>
                  </a:moveTo>
                  <a:lnTo>
                    <a:pt x="9470" y="0"/>
                  </a:lnTo>
                  <a:lnTo>
                    <a:pt x="8307" y="166"/>
                  </a:lnTo>
                  <a:lnTo>
                    <a:pt x="7476" y="332"/>
                  </a:lnTo>
                  <a:lnTo>
                    <a:pt x="6479" y="664"/>
                  </a:lnTo>
                  <a:lnTo>
                    <a:pt x="5483" y="1329"/>
                  </a:lnTo>
                  <a:lnTo>
                    <a:pt x="4652" y="1661"/>
                  </a:lnTo>
                  <a:lnTo>
                    <a:pt x="3821" y="2326"/>
                  </a:lnTo>
                  <a:lnTo>
                    <a:pt x="2990" y="2990"/>
                  </a:lnTo>
                  <a:lnTo>
                    <a:pt x="2326" y="3821"/>
                  </a:lnTo>
                  <a:lnTo>
                    <a:pt x="1661" y="4652"/>
                  </a:lnTo>
                  <a:lnTo>
                    <a:pt x="1163" y="5649"/>
                  </a:lnTo>
                  <a:lnTo>
                    <a:pt x="664" y="6479"/>
                  </a:lnTo>
                  <a:lnTo>
                    <a:pt x="332" y="7476"/>
                  </a:lnTo>
                  <a:lnTo>
                    <a:pt x="166" y="8473"/>
                  </a:lnTo>
                  <a:lnTo>
                    <a:pt x="0" y="9470"/>
                  </a:lnTo>
                  <a:lnTo>
                    <a:pt x="0" y="10800"/>
                  </a:lnTo>
                  <a:lnTo>
                    <a:pt x="0" y="11796"/>
                  </a:lnTo>
                  <a:lnTo>
                    <a:pt x="166" y="12960"/>
                  </a:lnTo>
                  <a:lnTo>
                    <a:pt x="332" y="13790"/>
                  </a:lnTo>
                  <a:lnTo>
                    <a:pt x="664" y="14953"/>
                  </a:lnTo>
                  <a:lnTo>
                    <a:pt x="1163" y="15784"/>
                  </a:lnTo>
                  <a:lnTo>
                    <a:pt x="1661" y="16615"/>
                  </a:lnTo>
                  <a:lnTo>
                    <a:pt x="2326" y="17446"/>
                  </a:lnTo>
                  <a:lnTo>
                    <a:pt x="2990" y="18276"/>
                  </a:lnTo>
                  <a:lnTo>
                    <a:pt x="3821" y="18941"/>
                  </a:lnTo>
                  <a:lnTo>
                    <a:pt x="4652" y="19606"/>
                  </a:lnTo>
                  <a:lnTo>
                    <a:pt x="5483" y="20104"/>
                  </a:lnTo>
                  <a:lnTo>
                    <a:pt x="6479" y="20769"/>
                  </a:lnTo>
                  <a:lnTo>
                    <a:pt x="7476" y="20935"/>
                  </a:lnTo>
                  <a:lnTo>
                    <a:pt x="8307" y="21433"/>
                  </a:lnTo>
                  <a:lnTo>
                    <a:pt x="9470" y="21433"/>
                  </a:lnTo>
                  <a:lnTo>
                    <a:pt x="10799" y="21600"/>
                  </a:lnTo>
                  <a:lnTo>
                    <a:pt x="11796" y="21433"/>
                  </a:lnTo>
                  <a:lnTo>
                    <a:pt x="12960" y="21433"/>
                  </a:lnTo>
                  <a:lnTo>
                    <a:pt x="13790" y="20935"/>
                  </a:lnTo>
                  <a:lnTo>
                    <a:pt x="14787" y="20769"/>
                  </a:lnTo>
                  <a:lnTo>
                    <a:pt x="15784" y="20104"/>
                  </a:lnTo>
                  <a:lnTo>
                    <a:pt x="16615" y="19606"/>
                  </a:lnTo>
                  <a:lnTo>
                    <a:pt x="17446" y="18941"/>
                  </a:lnTo>
                  <a:lnTo>
                    <a:pt x="18276" y="18276"/>
                  </a:lnTo>
                  <a:lnTo>
                    <a:pt x="18941" y="17446"/>
                  </a:lnTo>
                  <a:lnTo>
                    <a:pt x="19606" y="16615"/>
                  </a:lnTo>
                  <a:lnTo>
                    <a:pt x="20104" y="15784"/>
                  </a:lnTo>
                  <a:lnTo>
                    <a:pt x="20769" y="14953"/>
                  </a:lnTo>
                  <a:lnTo>
                    <a:pt x="20935" y="13790"/>
                  </a:lnTo>
                  <a:lnTo>
                    <a:pt x="21433" y="12960"/>
                  </a:lnTo>
                  <a:lnTo>
                    <a:pt x="21433" y="11796"/>
                  </a:lnTo>
                  <a:lnTo>
                    <a:pt x="21600" y="10800"/>
                  </a:lnTo>
                  <a:lnTo>
                    <a:pt x="21433" y="9470"/>
                  </a:lnTo>
                  <a:lnTo>
                    <a:pt x="21433" y="8473"/>
                  </a:lnTo>
                  <a:lnTo>
                    <a:pt x="20935" y="7476"/>
                  </a:lnTo>
                  <a:lnTo>
                    <a:pt x="20769" y="6479"/>
                  </a:lnTo>
                  <a:lnTo>
                    <a:pt x="20104" y="5649"/>
                  </a:lnTo>
                  <a:lnTo>
                    <a:pt x="19606" y="4652"/>
                  </a:lnTo>
                  <a:lnTo>
                    <a:pt x="18941" y="3821"/>
                  </a:lnTo>
                  <a:lnTo>
                    <a:pt x="18276" y="2990"/>
                  </a:lnTo>
                  <a:lnTo>
                    <a:pt x="17446" y="2326"/>
                  </a:lnTo>
                  <a:lnTo>
                    <a:pt x="16615" y="1661"/>
                  </a:lnTo>
                  <a:lnTo>
                    <a:pt x="15784" y="1329"/>
                  </a:lnTo>
                  <a:lnTo>
                    <a:pt x="14787" y="664"/>
                  </a:lnTo>
                  <a:lnTo>
                    <a:pt x="13790" y="332"/>
                  </a:lnTo>
                  <a:lnTo>
                    <a:pt x="12960" y="166"/>
                  </a:lnTo>
                  <a:lnTo>
                    <a:pt x="11796" y="0"/>
                  </a:lnTo>
                  <a:lnTo>
                    <a:pt x="1079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0523" name="AutoShape 43"/>
            <p:cNvSpPr>
              <a:spLocks/>
            </p:cNvSpPr>
            <p:nvPr/>
          </p:nvSpPr>
          <p:spPr bwMode="auto">
            <a:xfrm>
              <a:off x="0" y="30"/>
              <a:ext cx="24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$3.00</a:t>
              </a:r>
              <a:endParaRPr lang="tr-TR"/>
            </a:p>
          </p:txBody>
        </p:sp>
        <p:sp>
          <p:nvSpPr>
            <p:cNvPr id="20524" name="AutoShape 44"/>
            <p:cNvSpPr>
              <a:spLocks/>
            </p:cNvSpPr>
            <p:nvPr/>
          </p:nvSpPr>
          <p:spPr bwMode="auto">
            <a:xfrm>
              <a:off x="5" y="52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2.50</a:t>
              </a:r>
              <a:endParaRPr lang="tr-TR"/>
            </a:p>
          </p:txBody>
        </p:sp>
        <p:sp>
          <p:nvSpPr>
            <p:cNvPr id="20525" name="AutoShape 45"/>
            <p:cNvSpPr>
              <a:spLocks/>
            </p:cNvSpPr>
            <p:nvPr/>
          </p:nvSpPr>
          <p:spPr bwMode="auto">
            <a:xfrm>
              <a:off x="5" y="76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2.00</a:t>
              </a:r>
              <a:endParaRPr lang="tr-TR"/>
            </a:p>
          </p:txBody>
        </p:sp>
        <p:sp>
          <p:nvSpPr>
            <p:cNvPr id="20526" name="AutoShape 46"/>
            <p:cNvSpPr>
              <a:spLocks/>
            </p:cNvSpPr>
            <p:nvPr/>
          </p:nvSpPr>
          <p:spPr bwMode="auto">
            <a:xfrm>
              <a:off x="5" y="98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1.50</a:t>
              </a:r>
              <a:endParaRPr lang="tr-TR"/>
            </a:p>
          </p:txBody>
        </p:sp>
        <p:sp>
          <p:nvSpPr>
            <p:cNvPr id="20527" name="AutoShape 47"/>
            <p:cNvSpPr>
              <a:spLocks/>
            </p:cNvSpPr>
            <p:nvPr/>
          </p:nvSpPr>
          <p:spPr bwMode="auto">
            <a:xfrm>
              <a:off x="5" y="120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1.00</a:t>
              </a:r>
              <a:endParaRPr lang="tr-TR"/>
            </a:p>
          </p:txBody>
        </p:sp>
        <p:sp>
          <p:nvSpPr>
            <p:cNvPr id="20528" name="AutoShape 48"/>
            <p:cNvSpPr>
              <a:spLocks/>
            </p:cNvSpPr>
            <p:nvPr/>
          </p:nvSpPr>
          <p:spPr bwMode="auto">
            <a:xfrm>
              <a:off x="5" y="144"/>
              <a:ext cx="1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0.50</a:t>
              </a:r>
              <a:endParaRPr lang="tr-TR"/>
            </a:p>
          </p:txBody>
        </p:sp>
        <p:sp>
          <p:nvSpPr>
            <p:cNvPr id="20529" name="AutoShape 49"/>
            <p:cNvSpPr>
              <a:spLocks/>
            </p:cNvSpPr>
            <p:nvPr/>
          </p:nvSpPr>
          <p:spPr bwMode="auto">
            <a:xfrm>
              <a:off x="56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</a:t>
              </a:r>
              <a:endParaRPr lang="tr-TR"/>
            </a:p>
          </p:txBody>
        </p:sp>
        <p:sp>
          <p:nvSpPr>
            <p:cNvPr id="20530" name="AutoShape 50"/>
            <p:cNvSpPr>
              <a:spLocks/>
            </p:cNvSpPr>
            <p:nvPr/>
          </p:nvSpPr>
          <p:spPr bwMode="auto">
            <a:xfrm>
              <a:off x="40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</a:t>
              </a:r>
              <a:endParaRPr lang="tr-TR"/>
            </a:p>
          </p:txBody>
        </p:sp>
        <p:sp>
          <p:nvSpPr>
            <p:cNvPr id="20531" name="AutoShape 51"/>
            <p:cNvSpPr>
              <a:spLocks/>
            </p:cNvSpPr>
            <p:nvPr/>
          </p:nvSpPr>
          <p:spPr bwMode="auto">
            <a:xfrm>
              <a:off x="70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3</a:t>
              </a:r>
              <a:endParaRPr lang="tr-TR"/>
            </a:p>
          </p:txBody>
        </p:sp>
        <p:sp>
          <p:nvSpPr>
            <p:cNvPr id="20532" name="AutoShape 52"/>
            <p:cNvSpPr>
              <a:spLocks/>
            </p:cNvSpPr>
            <p:nvPr/>
          </p:nvSpPr>
          <p:spPr bwMode="auto">
            <a:xfrm>
              <a:off x="84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4</a:t>
              </a:r>
              <a:endParaRPr lang="tr-TR"/>
            </a:p>
          </p:txBody>
        </p:sp>
        <p:sp>
          <p:nvSpPr>
            <p:cNvPr id="20533" name="AutoShape 53"/>
            <p:cNvSpPr>
              <a:spLocks/>
            </p:cNvSpPr>
            <p:nvPr/>
          </p:nvSpPr>
          <p:spPr bwMode="auto">
            <a:xfrm>
              <a:off x="94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5</a:t>
              </a:r>
              <a:endParaRPr lang="tr-TR"/>
            </a:p>
          </p:txBody>
        </p:sp>
        <p:sp>
          <p:nvSpPr>
            <p:cNvPr id="20534" name="AutoShape 54"/>
            <p:cNvSpPr>
              <a:spLocks/>
            </p:cNvSpPr>
            <p:nvPr/>
          </p:nvSpPr>
          <p:spPr bwMode="auto">
            <a:xfrm>
              <a:off x="108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6</a:t>
              </a:r>
              <a:endParaRPr lang="tr-TR"/>
            </a:p>
          </p:txBody>
        </p:sp>
        <p:sp>
          <p:nvSpPr>
            <p:cNvPr id="20535" name="AutoShape 55"/>
            <p:cNvSpPr>
              <a:spLocks/>
            </p:cNvSpPr>
            <p:nvPr/>
          </p:nvSpPr>
          <p:spPr bwMode="auto">
            <a:xfrm>
              <a:off x="122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7</a:t>
              </a:r>
              <a:endParaRPr lang="tr-TR"/>
            </a:p>
          </p:txBody>
        </p:sp>
        <p:sp>
          <p:nvSpPr>
            <p:cNvPr id="20536" name="AutoShape 56"/>
            <p:cNvSpPr>
              <a:spLocks/>
            </p:cNvSpPr>
            <p:nvPr/>
          </p:nvSpPr>
          <p:spPr bwMode="auto">
            <a:xfrm>
              <a:off x="135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8</a:t>
              </a:r>
              <a:endParaRPr lang="tr-TR"/>
            </a:p>
          </p:txBody>
        </p:sp>
        <p:sp>
          <p:nvSpPr>
            <p:cNvPr id="20537" name="AutoShape 57"/>
            <p:cNvSpPr>
              <a:spLocks/>
            </p:cNvSpPr>
            <p:nvPr/>
          </p:nvSpPr>
          <p:spPr bwMode="auto">
            <a:xfrm>
              <a:off x="149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9</a:t>
              </a:r>
              <a:endParaRPr lang="tr-TR"/>
            </a:p>
          </p:txBody>
        </p:sp>
        <p:sp>
          <p:nvSpPr>
            <p:cNvPr id="20538" name="AutoShape 58"/>
            <p:cNvSpPr>
              <a:spLocks/>
            </p:cNvSpPr>
            <p:nvPr/>
          </p:nvSpPr>
          <p:spPr bwMode="auto">
            <a:xfrm>
              <a:off x="160" y="179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10</a:t>
              </a:r>
              <a:endParaRPr lang="tr-TR"/>
            </a:p>
          </p:txBody>
        </p:sp>
        <p:sp>
          <p:nvSpPr>
            <p:cNvPr id="20539" name="AutoShape 59"/>
            <p:cNvSpPr>
              <a:spLocks/>
            </p:cNvSpPr>
            <p:nvPr/>
          </p:nvSpPr>
          <p:spPr bwMode="auto">
            <a:xfrm>
              <a:off x="192" y="179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12</a:t>
              </a:r>
              <a:endParaRPr lang="tr-TR"/>
            </a:p>
          </p:txBody>
        </p:sp>
        <p:sp>
          <p:nvSpPr>
            <p:cNvPr id="20540" name="AutoShape 60"/>
            <p:cNvSpPr>
              <a:spLocks/>
            </p:cNvSpPr>
            <p:nvPr/>
          </p:nvSpPr>
          <p:spPr bwMode="auto">
            <a:xfrm>
              <a:off x="176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11</a:t>
              </a:r>
              <a:endParaRPr lang="tr-TR"/>
            </a:p>
          </p:txBody>
        </p:sp>
        <p:sp>
          <p:nvSpPr>
            <p:cNvPr id="20541" name="AutoShape 61"/>
            <p:cNvSpPr>
              <a:spLocks/>
            </p:cNvSpPr>
            <p:nvPr/>
          </p:nvSpPr>
          <p:spPr bwMode="auto">
            <a:xfrm>
              <a:off x="27" y="9"/>
              <a:ext cx="11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800" b="1">
                  <a:solidFill>
                    <a:srgbClr val="0000CC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-</a:t>
              </a:r>
              <a:endParaRPr lang="tr-TR"/>
            </a:p>
          </p:txBody>
        </p:sp>
        <p:sp>
          <p:nvSpPr>
            <p:cNvPr id="20542" name="AutoShape 62"/>
            <p:cNvSpPr>
              <a:spLocks/>
            </p:cNvSpPr>
            <p:nvPr/>
          </p:nvSpPr>
          <p:spPr bwMode="auto">
            <a:xfrm>
              <a:off x="236" y="173"/>
              <a:ext cx="11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800" b="1">
                  <a:solidFill>
                    <a:srgbClr val="0000CC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-</a:t>
              </a:r>
              <a:endParaRPr lang="tr-TR"/>
            </a:p>
          </p:txBody>
        </p:sp>
        <p:sp>
          <p:nvSpPr>
            <p:cNvPr id="20543" name="AutoShape 63"/>
            <p:cNvSpPr>
              <a:spLocks/>
            </p:cNvSpPr>
            <p:nvPr/>
          </p:nvSpPr>
          <p:spPr bwMode="auto">
            <a:xfrm>
              <a:off x="27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0</a:t>
              </a:r>
              <a:endParaRPr lang="tr-TR"/>
            </a:p>
          </p:txBody>
        </p:sp>
        <p:sp>
          <p:nvSpPr>
            <p:cNvPr id="20544" name="Line 64"/>
            <p:cNvSpPr>
              <a:spLocks noChangeShapeType="1"/>
            </p:cNvSpPr>
            <p:nvPr/>
          </p:nvSpPr>
          <p:spPr bwMode="auto">
            <a:xfrm>
              <a:off x="32" y="99"/>
              <a:ext cx="93" cy="80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0545" name="AutoShape 65"/>
            <p:cNvSpPr>
              <a:spLocks/>
            </p:cNvSpPr>
            <p:nvPr/>
          </p:nvSpPr>
          <p:spPr bwMode="auto">
            <a:xfrm>
              <a:off x="58" y="91"/>
              <a:ext cx="4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Arial" pitchFamily="34" charset="0"/>
                  <a:cs typeface="Arial" pitchFamily="34" charset="0"/>
                  <a:sym typeface="Arial" pitchFamily="34" charset="0"/>
                </a:rPr>
                <a:t>Decrease</a:t>
              </a:r>
              <a:endParaRPr lang="tr-TR"/>
            </a:p>
          </p:txBody>
        </p:sp>
        <p:sp>
          <p:nvSpPr>
            <p:cNvPr id="20546" name="AutoShape 66"/>
            <p:cNvSpPr>
              <a:spLocks/>
            </p:cNvSpPr>
            <p:nvPr/>
          </p:nvSpPr>
          <p:spPr bwMode="auto">
            <a:xfrm>
              <a:off x="53" y="102"/>
              <a:ext cx="47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Arial" pitchFamily="34" charset="0"/>
                  <a:cs typeface="Arial" pitchFamily="34" charset="0"/>
                  <a:sym typeface="Arial" pitchFamily="34" charset="0"/>
                </a:rPr>
                <a:t>in demand</a:t>
              </a:r>
              <a:endParaRPr lang="tr-TR"/>
            </a:p>
          </p:txBody>
        </p:sp>
        <p:sp>
          <p:nvSpPr>
            <p:cNvPr id="20547" name="AutoShape 67"/>
            <p:cNvSpPr>
              <a:spLocks/>
            </p:cNvSpPr>
            <p:nvPr/>
          </p:nvSpPr>
          <p:spPr bwMode="auto">
            <a:xfrm>
              <a:off x="137" y="50"/>
              <a:ext cx="85" cy="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0548" name="AutoShape 68"/>
            <p:cNvSpPr>
              <a:spLocks/>
            </p:cNvSpPr>
            <p:nvPr/>
          </p:nvSpPr>
          <p:spPr bwMode="auto">
            <a:xfrm>
              <a:off x="192" y="159"/>
              <a:ext cx="13" cy="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5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  <a:endParaRPr lang="tr-TR"/>
            </a:p>
          </p:txBody>
        </p:sp>
        <p:sp>
          <p:nvSpPr>
            <p:cNvPr id="20549" name="AutoShape 69"/>
            <p:cNvSpPr>
              <a:spLocks/>
            </p:cNvSpPr>
            <p:nvPr/>
          </p:nvSpPr>
          <p:spPr bwMode="auto">
            <a:xfrm>
              <a:off x="203" y="167"/>
              <a:ext cx="1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  <a:endParaRPr lang="tr-TR"/>
            </a:p>
          </p:txBody>
        </p:sp>
        <p:sp>
          <p:nvSpPr>
            <p:cNvPr id="20550" name="AutoShape 70"/>
            <p:cNvSpPr>
              <a:spLocks/>
            </p:cNvSpPr>
            <p:nvPr/>
          </p:nvSpPr>
          <p:spPr bwMode="auto">
            <a:xfrm>
              <a:off x="122" y="159"/>
              <a:ext cx="12" cy="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5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  <a:endParaRPr lang="tr-TR"/>
            </a:p>
          </p:txBody>
        </p:sp>
        <p:sp>
          <p:nvSpPr>
            <p:cNvPr id="20551" name="AutoShape 71"/>
            <p:cNvSpPr>
              <a:spLocks/>
            </p:cNvSpPr>
            <p:nvPr/>
          </p:nvSpPr>
          <p:spPr bwMode="auto">
            <a:xfrm>
              <a:off x="132" y="167"/>
              <a:ext cx="1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2</a:t>
              </a:r>
              <a:endParaRPr lang="tr-TR"/>
            </a:p>
          </p:txBody>
        </p:sp>
        <p:sp>
          <p:nvSpPr>
            <p:cNvPr id="20552" name="AutoShape 72"/>
            <p:cNvSpPr>
              <a:spLocks/>
            </p:cNvSpPr>
            <p:nvPr/>
          </p:nvSpPr>
          <p:spPr bwMode="auto">
            <a:xfrm>
              <a:off x="67" y="115"/>
              <a:ext cx="52" cy="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82" y="0"/>
                  </a:moveTo>
                  <a:lnTo>
                    <a:pt x="5382" y="5316"/>
                  </a:lnTo>
                  <a:lnTo>
                    <a:pt x="21600" y="5316"/>
                  </a:lnTo>
                  <a:lnTo>
                    <a:pt x="21600" y="16172"/>
                  </a:lnTo>
                  <a:lnTo>
                    <a:pt x="5382" y="16172"/>
                  </a:lnTo>
                  <a:lnTo>
                    <a:pt x="5382" y="21600"/>
                  </a:lnTo>
                  <a:lnTo>
                    <a:pt x="0" y="10855"/>
                  </a:lnTo>
                  <a:lnTo>
                    <a:pt x="5382" y="0"/>
                  </a:lnTo>
                  <a:close/>
                </a:path>
              </a:pathLst>
            </a:custGeom>
            <a:solidFill>
              <a:srgbClr val="DE381C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0553" name="AutoShape 73"/>
            <p:cNvSpPr>
              <a:spLocks/>
            </p:cNvSpPr>
            <p:nvPr/>
          </p:nvSpPr>
          <p:spPr bwMode="auto">
            <a:xfrm>
              <a:off x="67" y="115"/>
              <a:ext cx="52" cy="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82" y="0"/>
                  </a:moveTo>
                  <a:lnTo>
                    <a:pt x="5382" y="5316"/>
                  </a:lnTo>
                  <a:lnTo>
                    <a:pt x="21600" y="5316"/>
                  </a:lnTo>
                  <a:lnTo>
                    <a:pt x="21600" y="16172"/>
                  </a:lnTo>
                  <a:lnTo>
                    <a:pt x="5382" y="16172"/>
                  </a:lnTo>
                  <a:lnTo>
                    <a:pt x="5382" y="21600"/>
                  </a:lnTo>
                  <a:lnTo>
                    <a:pt x="0" y="10855"/>
                  </a:lnTo>
                  <a:lnTo>
                    <a:pt x="5382" y="0"/>
                  </a:lnTo>
                  <a:close/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0554" name="AutoShape 74"/>
            <p:cNvSpPr>
              <a:spLocks/>
            </p:cNvSpPr>
            <p:nvPr/>
          </p:nvSpPr>
          <p:spPr bwMode="auto">
            <a:xfrm>
              <a:off x="83" y="0"/>
              <a:ext cx="92" cy="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400">
                  <a:latin typeface="Arial" pitchFamily="34" charset="0"/>
                  <a:cs typeface="Arial" pitchFamily="34" charset="0"/>
                  <a:sym typeface="Arial" pitchFamily="34" charset="0"/>
                </a:rPr>
                <a:t>Labtop market</a:t>
              </a:r>
              <a:endParaRPr lang="tr-TR"/>
            </a:p>
          </p:txBody>
        </p:sp>
      </p:grpSp>
      <p:sp>
        <p:nvSpPr>
          <p:cNvPr id="20555" name="Line 75"/>
          <p:cNvSpPr>
            <a:spLocks noChangeShapeType="1"/>
          </p:cNvSpPr>
          <p:nvPr/>
        </p:nvSpPr>
        <p:spPr bwMode="auto">
          <a:xfrm>
            <a:off x="2438400" y="4800600"/>
            <a:ext cx="762000" cy="609600"/>
          </a:xfrm>
          <a:prstGeom prst="line">
            <a:avLst/>
          </a:prstGeom>
          <a:noFill/>
          <a:ln w="9525" cap="flat" cmpd="sng">
            <a:solidFill>
              <a:srgbClr val="D34412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556" name="Line 76"/>
          <p:cNvSpPr>
            <a:spLocks noChangeShapeType="1"/>
          </p:cNvSpPr>
          <p:nvPr/>
        </p:nvSpPr>
        <p:spPr bwMode="auto">
          <a:xfrm>
            <a:off x="1676400" y="4876800"/>
            <a:ext cx="533400" cy="1588"/>
          </a:xfrm>
          <a:prstGeom prst="line">
            <a:avLst/>
          </a:prstGeom>
          <a:noFill/>
          <a:ln w="9525" cap="flat" cmpd="sng">
            <a:solidFill>
              <a:srgbClr val="D3441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557" name="Line 77"/>
          <p:cNvSpPr>
            <a:spLocks noChangeShapeType="1"/>
          </p:cNvSpPr>
          <p:nvPr/>
        </p:nvSpPr>
        <p:spPr bwMode="auto">
          <a:xfrm flipH="1">
            <a:off x="2208213" y="4876800"/>
            <a:ext cx="1587" cy="1066800"/>
          </a:xfrm>
          <a:prstGeom prst="line">
            <a:avLst/>
          </a:prstGeom>
          <a:noFill/>
          <a:ln w="9525" cap="flat" cmpd="sng">
            <a:solidFill>
              <a:srgbClr val="D3441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558" name="Line 78"/>
          <p:cNvSpPr>
            <a:spLocks noChangeShapeType="1"/>
          </p:cNvSpPr>
          <p:nvPr/>
        </p:nvSpPr>
        <p:spPr bwMode="auto">
          <a:xfrm>
            <a:off x="1676400" y="5638800"/>
            <a:ext cx="1524000" cy="1588"/>
          </a:xfrm>
          <a:prstGeom prst="line">
            <a:avLst/>
          </a:prstGeom>
          <a:noFill/>
          <a:ln w="9525" cap="flat" cmpd="sng">
            <a:solidFill>
              <a:srgbClr val="D3441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559" name="Line 79"/>
          <p:cNvSpPr>
            <a:spLocks noChangeShapeType="1"/>
          </p:cNvSpPr>
          <p:nvPr/>
        </p:nvSpPr>
        <p:spPr bwMode="auto">
          <a:xfrm flipH="1">
            <a:off x="3198813" y="5637213"/>
            <a:ext cx="1587" cy="306387"/>
          </a:xfrm>
          <a:prstGeom prst="line">
            <a:avLst/>
          </a:prstGeom>
          <a:noFill/>
          <a:ln w="9525" cap="flat" cmpd="sng">
            <a:solidFill>
              <a:srgbClr val="D3441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0560" name="AutoShape 80"/>
          <p:cNvSpPr>
            <a:spLocks/>
          </p:cNvSpPr>
          <p:nvPr/>
        </p:nvSpPr>
        <p:spPr bwMode="auto">
          <a:xfrm>
            <a:off x="2209800" y="4648200"/>
            <a:ext cx="169863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914400"/>
            <a:r>
              <a:rPr lang="tr-TR" sz="1400">
                <a:solidFill>
                  <a:srgbClr val="494076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A </a:t>
            </a:r>
            <a:endParaRPr lang="tr-TR"/>
          </a:p>
        </p:txBody>
      </p:sp>
      <p:sp>
        <p:nvSpPr>
          <p:cNvPr id="20561" name="AutoShape 81"/>
          <p:cNvSpPr>
            <a:spLocks/>
          </p:cNvSpPr>
          <p:nvPr/>
        </p:nvSpPr>
        <p:spPr bwMode="auto">
          <a:xfrm>
            <a:off x="3276600" y="5410200"/>
            <a:ext cx="179388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914400"/>
            <a:r>
              <a:rPr lang="tr-TR" sz="1400">
                <a:solidFill>
                  <a:srgbClr val="494076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B </a:t>
            </a:r>
            <a:endParaRPr lang="tr-TR"/>
          </a:p>
        </p:txBody>
      </p:sp>
      <p:sp>
        <p:nvSpPr>
          <p:cNvPr id="20562" name="AutoShape 82"/>
          <p:cNvSpPr>
            <a:spLocks/>
          </p:cNvSpPr>
          <p:nvPr/>
        </p:nvSpPr>
        <p:spPr bwMode="auto">
          <a:xfrm>
            <a:off x="5029200" y="3733800"/>
            <a:ext cx="387350" cy="177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914400"/>
            <a:r>
              <a:rPr lang="tr-TR" b="1" dirty="0" smtClean="0">
                <a:latin typeface="Arial" pitchFamily="34" charset="0"/>
                <a:cs typeface="Arial" pitchFamily="34" charset="0"/>
                <a:sym typeface="Arial" pitchFamily="34" charset="0"/>
              </a:rPr>
              <a:t>P</a:t>
            </a:r>
            <a:endParaRPr lang="tr-TR" dirty="0"/>
          </a:p>
        </p:txBody>
      </p:sp>
      <p:sp>
        <p:nvSpPr>
          <p:cNvPr id="20563" name="AutoShape 83"/>
          <p:cNvSpPr>
            <a:spLocks/>
          </p:cNvSpPr>
          <p:nvPr/>
        </p:nvSpPr>
        <p:spPr bwMode="auto">
          <a:xfrm>
            <a:off x="8077200" y="5943600"/>
            <a:ext cx="855663" cy="35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914400"/>
            <a:r>
              <a:rPr lang="tr-TR" b="1" dirty="0" smtClean="0">
                <a:latin typeface="Arial" pitchFamily="34" charset="0"/>
                <a:cs typeface="Arial" pitchFamily="34" charset="0"/>
                <a:sym typeface="Arial" pitchFamily="34" charset="0"/>
              </a:rPr>
              <a:t>Q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468488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defTabSz="914400"/>
            <a:r>
              <a:rPr lang="tr-TR" sz="4000">
                <a:solidFill>
                  <a:srgbClr val="696464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Shifts in the Demand Curve</a:t>
            </a:r>
            <a:endParaRPr lang="tr-TR"/>
          </a:p>
        </p:txBody>
      </p:sp>
      <p:sp>
        <p:nvSpPr>
          <p:cNvPr id="21506" name="Rectangle 2"/>
          <p:cNvSpPr>
            <a:spLocks noGrp="1"/>
          </p:cNvSpPr>
          <p:nvPr>
            <p:ph type="body" idx="1"/>
          </p:nvPr>
        </p:nvSpPr>
        <p:spPr bwMode="auto">
          <a:xfrm>
            <a:off x="457200" y="1370013"/>
            <a:ext cx="8229600" cy="4527550"/>
          </a:xfrm>
          <a:noFill/>
          <a:ln w="12700" cap="flat">
            <a:miter lim="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marL="252413" indent="-252413">
              <a:spcBef>
                <a:spcPts val="500"/>
              </a:spcBef>
              <a:buClr>
                <a:srgbClr val="D34817"/>
              </a:buClr>
              <a:buSzPct val="85000"/>
              <a:buFont typeface="Wingdings 2" pitchFamily="18" charset="2"/>
              <a:buChar char="•"/>
            </a:pPr>
            <a:r>
              <a:rPr lang="tr-TR">
                <a:latin typeface="Arial" pitchFamily="34" charset="0"/>
                <a:cs typeface="Arial" pitchFamily="34" charset="0"/>
                <a:sym typeface="Arial" pitchFamily="34" charset="0"/>
              </a:rPr>
              <a:t>Prices of Related Goods</a:t>
            </a:r>
          </a:p>
          <a:p>
            <a:pPr marL="509588" lvl="1" indent="-190500">
              <a:spcBef>
                <a:spcPts val="300"/>
              </a:spcBef>
              <a:buClr>
                <a:srgbClr val="9B2D1F"/>
              </a:buClr>
              <a:buSzPct val="85000"/>
              <a:buFont typeface="Wingdings 2" pitchFamily="18" charset="2"/>
              <a:buChar char="•"/>
            </a:pP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When a fall in the price of good </a:t>
            </a:r>
            <a:r>
              <a:rPr lang="tr-TR" sz="2000" i="1">
                <a:latin typeface="Arial" pitchFamily="34" charset="0"/>
                <a:cs typeface="Arial" pitchFamily="34" charset="0"/>
                <a:sym typeface="Arial" pitchFamily="34" charset="0"/>
              </a:rPr>
              <a:t>X</a:t>
            </a: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 increases the demand for good </a:t>
            </a:r>
            <a:r>
              <a:rPr lang="tr-TR" sz="2000" i="1">
                <a:latin typeface="Arial" pitchFamily="34" charset="0"/>
                <a:cs typeface="Arial" pitchFamily="34" charset="0"/>
                <a:sym typeface="Arial" pitchFamily="34" charset="0"/>
              </a:rPr>
              <a:t>Y</a:t>
            </a: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, these two goods </a:t>
            </a:r>
            <a:r>
              <a:rPr lang="tr-TR" sz="2000" i="1">
                <a:latin typeface="Arial" pitchFamily="34" charset="0"/>
                <a:cs typeface="Arial" pitchFamily="34" charset="0"/>
                <a:sym typeface="Arial" pitchFamily="34" charset="0"/>
              </a:rPr>
              <a:t>X</a:t>
            </a: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 and </a:t>
            </a:r>
            <a:r>
              <a:rPr lang="tr-TR" sz="2000" i="1">
                <a:latin typeface="Arial" pitchFamily="34" charset="0"/>
                <a:cs typeface="Arial" pitchFamily="34" charset="0"/>
                <a:sym typeface="Arial" pitchFamily="34" charset="0"/>
              </a:rPr>
              <a:t>Y</a:t>
            </a: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 are called </a:t>
            </a:r>
            <a:r>
              <a:rPr lang="tr-TR" sz="2000" b="1" u="sng">
                <a:latin typeface="Arial" pitchFamily="34" charset="0"/>
                <a:cs typeface="Arial" pitchFamily="34" charset="0"/>
                <a:sym typeface="Arial" pitchFamily="34" charset="0"/>
              </a:rPr>
              <a:t>complements</a:t>
            </a: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.</a:t>
            </a:r>
            <a:endParaRPr lang="tr-TR">
              <a:latin typeface="Helvetica" charset="0"/>
              <a:sym typeface="Helvetica" charset="0"/>
            </a:endParaRPr>
          </a:p>
          <a:p>
            <a:pPr marL="822325" lvl="2" indent="-228600">
              <a:spcBef>
                <a:spcPts val="300"/>
              </a:spcBef>
              <a:buClr>
                <a:srgbClr val="E6AFA9"/>
              </a:buClr>
              <a:buSzPct val="85000"/>
              <a:buFont typeface="Wingdings 2" pitchFamily="18" charset="2"/>
              <a:buChar char="•"/>
            </a:pPr>
            <a:r>
              <a:rPr lang="tr-TR" sz="2000">
                <a:latin typeface="Arial" pitchFamily="34" charset="0"/>
                <a:cs typeface="Arial" pitchFamily="34" charset="0"/>
                <a:sym typeface="Arial" pitchFamily="34" charset="0"/>
              </a:rPr>
              <a:t>Example: DVD and DVD player are complements. Suppose the price of DVD’s decreases.</a:t>
            </a:r>
            <a:endParaRPr lang="tr-TR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17613" y="3656013"/>
            <a:ext cx="3675062" cy="2679700"/>
            <a:chOff x="0" y="0"/>
            <a:chExt cx="290" cy="211"/>
          </a:xfrm>
        </p:grpSpPr>
        <p:sp>
          <p:nvSpPr>
            <p:cNvPr id="21508" name="Line 4"/>
            <p:cNvSpPr>
              <a:spLocks noChangeShapeType="1"/>
            </p:cNvSpPr>
            <p:nvPr/>
          </p:nvSpPr>
          <p:spPr bwMode="auto">
            <a:xfrm>
              <a:off x="32" y="47"/>
              <a:ext cx="1" cy="139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1509" name="Line 5"/>
            <p:cNvSpPr>
              <a:spLocks noChangeShapeType="1"/>
            </p:cNvSpPr>
            <p:nvPr/>
          </p:nvSpPr>
          <p:spPr bwMode="auto">
            <a:xfrm>
              <a:off x="32" y="185"/>
              <a:ext cx="189" cy="1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1510" name="Line 6"/>
            <p:cNvSpPr>
              <a:spLocks noChangeShapeType="1"/>
            </p:cNvSpPr>
            <p:nvPr/>
          </p:nvSpPr>
          <p:spPr bwMode="auto">
            <a:xfrm>
              <a:off x="32" y="59"/>
              <a:ext cx="165" cy="127"/>
            </a:xfrm>
            <a:prstGeom prst="line">
              <a:avLst/>
            </a:prstGeom>
            <a:noFill/>
            <a:ln w="3175" cap="flat" cmpd="sng">
              <a:solidFill>
                <a:srgbClr val="000099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1511" name="AutoShape 7"/>
            <p:cNvSpPr>
              <a:spLocks/>
            </p:cNvSpPr>
            <p:nvPr/>
          </p:nvSpPr>
          <p:spPr bwMode="auto">
            <a:xfrm>
              <a:off x="190" y="182"/>
              <a:ext cx="7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83" y="0"/>
                  </a:moveTo>
                  <a:lnTo>
                    <a:pt x="9544" y="0"/>
                  </a:lnTo>
                  <a:lnTo>
                    <a:pt x="8539" y="167"/>
                  </a:lnTo>
                  <a:lnTo>
                    <a:pt x="7534" y="334"/>
                  </a:lnTo>
                  <a:lnTo>
                    <a:pt x="6530" y="502"/>
                  </a:lnTo>
                  <a:lnTo>
                    <a:pt x="5693" y="1172"/>
                  </a:lnTo>
                  <a:lnTo>
                    <a:pt x="4855" y="1674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841" y="4688"/>
                  </a:lnTo>
                  <a:lnTo>
                    <a:pt x="1339" y="5525"/>
                  </a:lnTo>
                  <a:lnTo>
                    <a:pt x="669" y="6362"/>
                  </a:lnTo>
                  <a:lnTo>
                    <a:pt x="502" y="7534"/>
                  </a:lnTo>
                  <a:lnTo>
                    <a:pt x="167" y="8372"/>
                  </a:lnTo>
                  <a:lnTo>
                    <a:pt x="0" y="9376"/>
                  </a:lnTo>
                  <a:lnTo>
                    <a:pt x="0" y="10716"/>
                  </a:lnTo>
                  <a:lnTo>
                    <a:pt x="0" y="11888"/>
                  </a:lnTo>
                  <a:lnTo>
                    <a:pt x="167" y="12893"/>
                  </a:lnTo>
                  <a:lnTo>
                    <a:pt x="502" y="13730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841" y="16744"/>
                  </a:lnTo>
                  <a:lnTo>
                    <a:pt x="2344" y="17413"/>
                  </a:lnTo>
                  <a:lnTo>
                    <a:pt x="3013" y="18251"/>
                  </a:lnTo>
                  <a:lnTo>
                    <a:pt x="3851" y="18920"/>
                  </a:lnTo>
                  <a:lnTo>
                    <a:pt x="4855" y="19590"/>
                  </a:lnTo>
                  <a:lnTo>
                    <a:pt x="5693" y="20260"/>
                  </a:lnTo>
                  <a:lnTo>
                    <a:pt x="6530" y="20595"/>
                  </a:lnTo>
                  <a:lnTo>
                    <a:pt x="7534" y="20930"/>
                  </a:lnTo>
                  <a:lnTo>
                    <a:pt x="8539" y="21265"/>
                  </a:lnTo>
                  <a:lnTo>
                    <a:pt x="9544" y="21265"/>
                  </a:lnTo>
                  <a:lnTo>
                    <a:pt x="10883" y="21600"/>
                  </a:lnTo>
                  <a:lnTo>
                    <a:pt x="11888" y="21265"/>
                  </a:lnTo>
                  <a:lnTo>
                    <a:pt x="13060" y="21265"/>
                  </a:lnTo>
                  <a:lnTo>
                    <a:pt x="13897" y="20930"/>
                  </a:lnTo>
                  <a:lnTo>
                    <a:pt x="14902" y="20595"/>
                  </a:lnTo>
                  <a:lnTo>
                    <a:pt x="15739" y="20260"/>
                  </a:lnTo>
                  <a:lnTo>
                    <a:pt x="16911" y="19590"/>
                  </a:lnTo>
                  <a:lnTo>
                    <a:pt x="17581" y="18920"/>
                  </a:lnTo>
                  <a:lnTo>
                    <a:pt x="18418" y="18251"/>
                  </a:lnTo>
                  <a:lnTo>
                    <a:pt x="19088" y="17413"/>
                  </a:lnTo>
                  <a:lnTo>
                    <a:pt x="19758" y="16744"/>
                  </a:lnTo>
                  <a:lnTo>
                    <a:pt x="20260" y="15739"/>
                  </a:lnTo>
                  <a:lnTo>
                    <a:pt x="20762" y="14902"/>
                  </a:lnTo>
                  <a:lnTo>
                    <a:pt x="20930" y="13730"/>
                  </a:lnTo>
                  <a:lnTo>
                    <a:pt x="21432" y="12893"/>
                  </a:lnTo>
                  <a:lnTo>
                    <a:pt x="21432" y="11888"/>
                  </a:lnTo>
                  <a:lnTo>
                    <a:pt x="21600" y="10716"/>
                  </a:lnTo>
                  <a:lnTo>
                    <a:pt x="21432" y="9376"/>
                  </a:lnTo>
                  <a:lnTo>
                    <a:pt x="21432" y="8372"/>
                  </a:lnTo>
                  <a:lnTo>
                    <a:pt x="20930" y="7534"/>
                  </a:lnTo>
                  <a:lnTo>
                    <a:pt x="20762" y="6362"/>
                  </a:lnTo>
                  <a:lnTo>
                    <a:pt x="20260" y="5525"/>
                  </a:lnTo>
                  <a:lnTo>
                    <a:pt x="19758" y="4688"/>
                  </a:lnTo>
                  <a:lnTo>
                    <a:pt x="19088" y="3851"/>
                  </a:lnTo>
                  <a:lnTo>
                    <a:pt x="18418" y="3013"/>
                  </a:lnTo>
                  <a:lnTo>
                    <a:pt x="17581" y="2344"/>
                  </a:lnTo>
                  <a:lnTo>
                    <a:pt x="16911" y="1674"/>
                  </a:lnTo>
                  <a:lnTo>
                    <a:pt x="15739" y="1172"/>
                  </a:lnTo>
                  <a:lnTo>
                    <a:pt x="14902" y="502"/>
                  </a:lnTo>
                  <a:lnTo>
                    <a:pt x="13897" y="334"/>
                  </a:lnTo>
                  <a:lnTo>
                    <a:pt x="13060" y="167"/>
                  </a:lnTo>
                  <a:lnTo>
                    <a:pt x="11888" y="0"/>
                  </a:lnTo>
                  <a:lnTo>
                    <a:pt x="10883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1512" name="AutoShape 8"/>
            <p:cNvSpPr>
              <a:spLocks/>
            </p:cNvSpPr>
            <p:nvPr/>
          </p:nvSpPr>
          <p:spPr bwMode="auto">
            <a:xfrm>
              <a:off x="190" y="182"/>
              <a:ext cx="7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83" y="0"/>
                  </a:moveTo>
                  <a:lnTo>
                    <a:pt x="9544" y="0"/>
                  </a:lnTo>
                  <a:lnTo>
                    <a:pt x="8539" y="167"/>
                  </a:lnTo>
                  <a:lnTo>
                    <a:pt x="7534" y="334"/>
                  </a:lnTo>
                  <a:lnTo>
                    <a:pt x="6530" y="502"/>
                  </a:lnTo>
                  <a:lnTo>
                    <a:pt x="5693" y="1172"/>
                  </a:lnTo>
                  <a:lnTo>
                    <a:pt x="4855" y="1674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841" y="4688"/>
                  </a:lnTo>
                  <a:lnTo>
                    <a:pt x="1339" y="5525"/>
                  </a:lnTo>
                  <a:lnTo>
                    <a:pt x="669" y="6362"/>
                  </a:lnTo>
                  <a:lnTo>
                    <a:pt x="502" y="7534"/>
                  </a:lnTo>
                  <a:lnTo>
                    <a:pt x="167" y="8372"/>
                  </a:lnTo>
                  <a:lnTo>
                    <a:pt x="0" y="9376"/>
                  </a:lnTo>
                  <a:lnTo>
                    <a:pt x="0" y="10716"/>
                  </a:lnTo>
                  <a:lnTo>
                    <a:pt x="0" y="11888"/>
                  </a:lnTo>
                  <a:lnTo>
                    <a:pt x="167" y="12893"/>
                  </a:lnTo>
                  <a:lnTo>
                    <a:pt x="502" y="13730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841" y="16744"/>
                  </a:lnTo>
                  <a:lnTo>
                    <a:pt x="2344" y="17413"/>
                  </a:lnTo>
                  <a:lnTo>
                    <a:pt x="3013" y="18251"/>
                  </a:lnTo>
                  <a:lnTo>
                    <a:pt x="3851" y="18920"/>
                  </a:lnTo>
                  <a:lnTo>
                    <a:pt x="4855" y="19590"/>
                  </a:lnTo>
                  <a:lnTo>
                    <a:pt x="5693" y="20260"/>
                  </a:lnTo>
                  <a:lnTo>
                    <a:pt x="6530" y="20595"/>
                  </a:lnTo>
                  <a:lnTo>
                    <a:pt x="7534" y="20930"/>
                  </a:lnTo>
                  <a:lnTo>
                    <a:pt x="8539" y="21265"/>
                  </a:lnTo>
                  <a:lnTo>
                    <a:pt x="9544" y="21265"/>
                  </a:lnTo>
                  <a:lnTo>
                    <a:pt x="10883" y="21600"/>
                  </a:lnTo>
                  <a:lnTo>
                    <a:pt x="11888" y="21265"/>
                  </a:lnTo>
                  <a:lnTo>
                    <a:pt x="13060" y="21265"/>
                  </a:lnTo>
                  <a:lnTo>
                    <a:pt x="13897" y="20930"/>
                  </a:lnTo>
                  <a:lnTo>
                    <a:pt x="14902" y="20595"/>
                  </a:lnTo>
                  <a:lnTo>
                    <a:pt x="15739" y="20260"/>
                  </a:lnTo>
                  <a:lnTo>
                    <a:pt x="16911" y="19590"/>
                  </a:lnTo>
                  <a:lnTo>
                    <a:pt x="17581" y="18920"/>
                  </a:lnTo>
                  <a:lnTo>
                    <a:pt x="18418" y="18251"/>
                  </a:lnTo>
                  <a:lnTo>
                    <a:pt x="19088" y="17413"/>
                  </a:lnTo>
                  <a:lnTo>
                    <a:pt x="19758" y="16744"/>
                  </a:lnTo>
                  <a:lnTo>
                    <a:pt x="20260" y="15739"/>
                  </a:lnTo>
                  <a:lnTo>
                    <a:pt x="20762" y="14902"/>
                  </a:lnTo>
                  <a:lnTo>
                    <a:pt x="20930" y="13730"/>
                  </a:lnTo>
                  <a:lnTo>
                    <a:pt x="21432" y="12893"/>
                  </a:lnTo>
                  <a:lnTo>
                    <a:pt x="21432" y="11888"/>
                  </a:lnTo>
                  <a:lnTo>
                    <a:pt x="21600" y="10716"/>
                  </a:lnTo>
                  <a:lnTo>
                    <a:pt x="21432" y="9376"/>
                  </a:lnTo>
                  <a:lnTo>
                    <a:pt x="21432" y="8372"/>
                  </a:lnTo>
                  <a:lnTo>
                    <a:pt x="20930" y="7534"/>
                  </a:lnTo>
                  <a:lnTo>
                    <a:pt x="20762" y="6362"/>
                  </a:lnTo>
                  <a:lnTo>
                    <a:pt x="20260" y="5525"/>
                  </a:lnTo>
                  <a:lnTo>
                    <a:pt x="19758" y="4688"/>
                  </a:lnTo>
                  <a:lnTo>
                    <a:pt x="19088" y="3851"/>
                  </a:lnTo>
                  <a:lnTo>
                    <a:pt x="18418" y="3013"/>
                  </a:lnTo>
                  <a:lnTo>
                    <a:pt x="17581" y="2344"/>
                  </a:lnTo>
                  <a:lnTo>
                    <a:pt x="16911" y="1674"/>
                  </a:lnTo>
                  <a:lnTo>
                    <a:pt x="15739" y="1172"/>
                  </a:lnTo>
                  <a:lnTo>
                    <a:pt x="14902" y="502"/>
                  </a:lnTo>
                  <a:lnTo>
                    <a:pt x="13897" y="334"/>
                  </a:lnTo>
                  <a:lnTo>
                    <a:pt x="13060" y="167"/>
                  </a:lnTo>
                  <a:lnTo>
                    <a:pt x="11888" y="0"/>
                  </a:lnTo>
                  <a:lnTo>
                    <a:pt x="10883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1513" name="AutoShape 9"/>
            <p:cNvSpPr>
              <a:spLocks/>
            </p:cNvSpPr>
            <p:nvPr/>
          </p:nvSpPr>
          <p:spPr bwMode="auto">
            <a:xfrm>
              <a:off x="29" y="56"/>
              <a:ext cx="7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16" y="0"/>
                  </a:moveTo>
                  <a:lnTo>
                    <a:pt x="9544" y="0"/>
                  </a:lnTo>
                  <a:lnTo>
                    <a:pt x="8372" y="167"/>
                  </a:lnTo>
                  <a:lnTo>
                    <a:pt x="7534" y="502"/>
                  </a:lnTo>
                  <a:lnTo>
                    <a:pt x="6362" y="669"/>
                  </a:lnTo>
                  <a:lnTo>
                    <a:pt x="5525" y="1339"/>
                  </a:lnTo>
                  <a:lnTo>
                    <a:pt x="4688" y="1841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674" y="4855"/>
                  </a:lnTo>
                  <a:lnTo>
                    <a:pt x="1339" y="5693"/>
                  </a:lnTo>
                  <a:lnTo>
                    <a:pt x="669" y="6530"/>
                  </a:lnTo>
                  <a:lnTo>
                    <a:pt x="334" y="7534"/>
                  </a:lnTo>
                  <a:lnTo>
                    <a:pt x="167" y="8372"/>
                  </a:lnTo>
                  <a:lnTo>
                    <a:pt x="0" y="9544"/>
                  </a:lnTo>
                  <a:lnTo>
                    <a:pt x="0" y="10883"/>
                  </a:lnTo>
                  <a:lnTo>
                    <a:pt x="0" y="11888"/>
                  </a:lnTo>
                  <a:lnTo>
                    <a:pt x="167" y="13060"/>
                  </a:lnTo>
                  <a:lnTo>
                    <a:pt x="334" y="13897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674" y="16744"/>
                  </a:lnTo>
                  <a:lnTo>
                    <a:pt x="2344" y="17581"/>
                  </a:lnTo>
                  <a:lnTo>
                    <a:pt x="3013" y="18418"/>
                  </a:lnTo>
                  <a:lnTo>
                    <a:pt x="3851" y="19088"/>
                  </a:lnTo>
                  <a:lnTo>
                    <a:pt x="4688" y="19758"/>
                  </a:lnTo>
                  <a:lnTo>
                    <a:pt x="5525" y="20093"/>
                  </a:lnTo>
                  <a:lnTo>
                    <a:pt x="6362" y="20762"/>
                  </a:lnTo>
                  <a:lnTo>
                    <a:pt x="7534" y="20930"/>
                  </a:lnTo>
                  <a:lnTo>
                    <a:pt x="8372" y="21432"/>
                  </a:lnTo>
                  <a:lnTo>
                    <a:pt x="9544" y="21432"/>
                  </a:lnTo>
                  <a:lnTo>
                    <a:pt x="10716" y="21600"/>
                  </a:lnTo>
                  <a:lnTo>
                    <a:pt x="11888" y="21432"/>
                  </a:lnTo>
                  <a:lnTo>
                    <a:pt x="12893" y="21432"/>
                  </a:lnTo>
                  <a:lnTo>
                    <a:pt x="13730" y="20930"/>
                  </a:lnTo>
                  <a:lnTo>
                    <a:pt x="14902" y="20762"/>
                  </a:lnTo>
                  <a:lnTo>
                    <a:pt x="15739" y="20093"/>
                  </a:lnTo>
                  <a:lnTo>
                    <a:pt x="16576" y="19758"/>
                  </a:lnTo>
                  <a:lnTo>
                    <a:pt x="17413" y="19088"/>
                  </a:lnTo>
                  <a:lnTo>
                    <a:pt x="18251" y="18418"/>
                  </a:lnTo>
                  <a:lnTo>
                    <a:pt x="18920" y="17581"/>
                  </a:lnTo>
                  <a:lnTo>
                    <a:pt x="19590" y="16744"/>
                  </a:lnTo>
                  <a:lnTo>
                    <a:pt x="20093" y="15739"/>
                  </a:lnTo>
                  <a:lnTo>
                    <a:pt x="20762" y="14902"/>
                  </a:lnTo>
                  <a:lnTo>
                    <a:pt x="20930" y="13897"/>
                  </a:lnTo>
                  <a:lnTo>
                    <a:pt x="21265" y="13060"/>
                  </a:lnTo>
                  <a:lnTo>
                    <a:pt x="21265" y="11888"/>
                  </a:lnTo>
                  <a:lnTo>
                    <a:pt x="21600" y="10883"/>
                  </a:lnTo>
                  <a:lnTo>
                    <a:pt x="21265" y="9544"/>
                  </a:lnTo>
                  <a:lnTo>
                    <a:pt x="21265" y="8372"/>
                  </a:lnTo>
                  <a:lnTo>
                    <a:pt x="20930" y="7534"/>
                  </a:lnTo>
                  <a:lnTo>
                    <a:pt x="20762" y="6530"/>
                  </a:lnTo>
                  <a:lnTo>
                    <a:pt x="20093" y="5693"/>
                  </a:lnTo>
                  <a:lnTo>
                    <a:pt x="19590" y="4855"/>
                  </a:lnTo>
                  <a:lnTo>
                    <a:pt x="18920" y="3851"/>
                  </a:lnTo>
                  <a:lnTo>
                    <a:pt x="18251" y="3013"/>
                  </a:lnTo>
                  <a:lnTo>
                    <a:pt x="17413" y="2344"/>
                  </a:lnTo>
                  <a:lnTo>
                    <a:pt x="16576" y="1841"/>
                  </a:lnTo>
                  <a:lnTo>
                    <a:pt x="15739" y="1339"/>
                  </a:lnTo>
                  <a:lnTo>
                    <a:pt x="14902" y="669"/>
                  </a:lnTo>
                  <a:lnTo>
                    <a:pt x="13730" y="502"/>
                  </a:lnTo>
                  <a:lnTo>
                    <a:pt x="12893" y="167"/>
                  </a:lnTo>
                  <a:lnTo>
                    <a:pt x="11888" y="0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1514" name="AutoShape 10"/>
            <p:cNvSpPr>
              <a:spLocks/>
            </p:cNvSpPr>
            <p:nvPr/>
          </p:nvSpPr>
          <p:spPr bwMode="auto">
            <a:xfrm>
              <a:off x="29" y="56"/>
              <a:ext cx="7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16" y="0"/>
                  </a:moveTo>
                  <a:lnTo>
                    <a:pt x="9544" y="0"/>
                  </a:lnTo>
                  <a:lnTo>
                    <a:pt x="8372" y="167"/>
                  </a:lnTo>
                  <a:lnTo>
                    <a:pt x="7534" y="502"/>
                  </a:lnTo>
                  <a:lnTo>
                    <a:pt x="6362" y="669"/>
                  </a:lnTo>
                  <a:lnTo>
                    <a:pt x="5525" y="1339"/>
                  </a:lnTo>
                  <a:lnTo>
                    <a:pt x="4688" y="1841"/>
                  </a:lnTo>
                  <a:lnTo>
                    <a:pt x="3851" y="2344"/>
                  </a:lnTo>
                  <a:lnTo>
                    <a:pt x="3013" y="3013"/>
                  </a:lnTo>
                  <a:lnTo>
                    <a:pt x="2344" y="3851"/>
                  </a:lnTo>
                  <a:lnTo>
                    <a:pt x="1674" y="4855"/>
                  </a:lnTo>
                  <a:lnTo>
                    <a:pt x="1339" y="5693"/>
                  </a:lnTo>
                  <a:lnTo>
                    <a:pt x="669" y="6530"/>
                  </a:lnTo>
                  <a:lnTo>
                    <a:pt x="334" y="7534"/>
                  </a:lnTo>
                  <a:lnTo>
                    <a:pt x="167" y="8372"/>
                  </a:lnTo>
                  <a:lnTo>
                    <a:pt x="0" y="9544"/>
                  </a:lnTo>
                  <a:lnTo>
                    <a:pt x="0" y="10883"/>
                  </a:lnTo>
                  <a:lnTo>
                    <a:pt x="0" y="11888"/>
                  </a:lnTo>
                  <a:lnTo>
                    <a:pt x="167" y="13060"/>
                  </a:lnTo>
                  <a:lnTo>
                    <a:pt x="334" y="13897"/>
                  </a:lnTo>
                  <a:lnTo>
                    <a:pt x="669" y="14902"/>
                  </a:lnTo>
                  <a:lnTo>
                    <a:pt x="1339" y="15739"/>
                  </a:lnTo>
                  <a:lnTo>
                    <a:pt x="1674" y="16744"/>
                  </a:lnTo>
                  <a:lnTo>
                    <a:pt x="2344" y="17581"/>
                  </a:lnTo>
                  <a:lnTo>
                    <a:pt x="3013" y="18418"/>
                  </a:lnTo>
                  <a:lnTo>
                    <a:pt x="3851" y="19088"/>
                  </a:lnTo>
                  <a:lnTo>
                    <a:pt x="4688" y="19758"/>
                  </a:lnTo>
                  <a:lnTo>
                    <a:pt x="5525" y="20093"/>
                  </a:lnTo>
                  <a:lnTo>
                    <a:pt x="6362" y="20762"/>
                  </a:lnTo>
                  <a:lnTo>
                    <a:pt x="7534" y="20930"/>
                  </a:lnTo>
                  <a:lnTo>
                    <a:pt x="8372" y="21432"/>
                  </a:lnTo>
                  <a:lnTo>
                    <a:pt x="9544" y="21432"/>
                  </a:lnTo>
                  <a:lnTo>
                    <a:pt x="10716" y="21600"/>
                  </a:lnTo>
                  <a:lnTo>
                    <a:pt x="11888" y="21432"/>
                  </a:lnTo>
                  <a:lnTo>
                    <a:pt x="12893" y="21432"/>
                  </a:lnTo>
                  <a:lnTo>
                    <a:pt x="13730" y="20930"/>
                  </a:lnTo>
                  <a:lnTo>
                    <a:pt x="14902" y="20762"/>
                  </a:lnTo>
                  <a:lnTo>
                    <a:pt x="15739" y="20093"/>
                  </a:lnTo>
                  <a:lnTo>
                    <a:pt x="16576" y="19758"/>
                  </a:lnTo>
                  <a:lnTo>
                    <a:pt x="17413" y="19088"/>
                  </a:lnTo>
                  <a:lnTo>
                    <a:pt x="18251" y="18418"/>
                  </a:lnTo>
                  <a:lnTo>
                    <a:pt x="18920" y="17581"/>
                  </a:lnTo>
                  <a:lnTo>
                    <a:pt x="19590" y="16744"/>
                  </a:lnTo>
                  <a:lnTo>
                    <a:pt x="20093" y="15739"/>
                  </a:lnTo>
                  <a:lnTo>
                    <a:pt x="20762" y="14902"/>
                  </a:lnTo>
                  <a:lnTo>
                    <a:pt x="20930" y="13897"/>
                  </a:lnTo>
                  <a:lnTo>
                    <a:pt x="21265" y="13060"/>
                  </a:lnTo>
                  <a:lnTo>
                    <a:pt x="21265" y="11888"/>
                  </a:lnTo>
                  <a:lnTo>
                    <a:pt x="21600" y="10883"/>
                  </a:lnTo>
                  <a:lnTo>
                    <a:pt x="21265" y="9544"/>
                  </a:lnTo>
                  <a:lnTo>
                    <a:pt x="21265" y="8372"/>
                  </a:lnTo>
                  <a:lnTo>
                    <a:pt x="20930" y="7534"/>
                  </a:lnTo>
                  <a:lnTo>
                    <a:pt x="20762" y="6530"/>
                  </a:lnTo>
                  <a:lnTo>
                    <a:pt x="20093" y="5693"/>
                  </a:lnTo>
                  <a:lnTo>
                    <a:pt x="19590" y="4855"/>
                  </a:lnTo>
                  <a:lnTo>
                    <a:pt x="18920" y="3851"/>
                  </a:lnTo>
                  <a:lnTo>
                    <a:pt x="18251" y="3013"/>
                  </a:lnTo>
                  <a:lnTo>
                    <a:pt x="17413" y="2344"/>
                  </a:lnTo>
                  <a:lnTo>
                    <a:pt x="16576" y="1841"/>
                  </a:lnTo>
                  <a:lnTo>
                    <a:pt x="15739" y="1339"/>
                  </a:lnTo>
                  <a:lnTo>
                    <a:pt x="14902" y="669"/>
                  </a:lnTo>
                  <a:lnTo>
                    <a:pt x="13730" y="502"/>
                  </a:lnTo>
                  <a:lnTo>
                    <a:pt x="12893" y="167"/>
                  </a:lnTo>
                  <a:lnTo>
                    <a:pt x="11888" y="0"/>
                  </a:lnTo>
                  <a:lnTo>
                    <a:pt x="10716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1515" name="AutoShape 11"/>
            <p:cNvSpPr>
              <a:spLocks/>
            </p:cNvSpPr>
            <p:nvPr/>
          </p:nvSpPr>
          <p:spPr bwMode="auto">
            <a:xfrm>
              <a:off x="12" y="60"/>
              <a:ext cx="17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$30</a:t>
              </a:r>
              <a:endParaRPr lang="tr-TR"/>
            </a:p>
          </p:txBody>
        </p:sp>
        <p:sp>
          <p:nvSpPr>
            <p:cNvPr id="21516" name="AutoShape 12"/>
            <p:cNvSpPr>
              <a:spLocks/>
            </p:cNvSpPr>
            <p:nvPr/>
          </p:nvSpPr>
          <p:spPr bwMode="auto">
            <a:xfrm>
              <a:off x="18" y="78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25</a:t>
              </a:r>
              <a:endParaRPr lang="tr-TR"/>
            </a:p>
          </p:txBody>
        </p:sp>
        <p:sp>
          <p:nvSpPr>
            <p:cNvPr id="21517" name="AutoShape 13"/>
            <p:cNvSpPr>
              <a:spLocks/>
            </p:cNvSpPr>
            <p:nvPr/>
          </p:nvSpPr>
          <p:spPr bwMode="auto">
            <a:xfrm>
              <a:off x="18" y="96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22</a:t>
              </a:r>
              <a:endParaRPr lang="tr-TR"/>
            </a:p>
          </p:txBody>
        </p:sp>
        <p:sp>
          <p:nvSpPr>
            <p:cNvPr id="21518" name="AutoShape 14"/>
            <p:cNvSpPr>
              <a:spLocks/>
            </p:cNvSpPr>
            <p:nvPr/>
          </p:nvSpPr>
          <p:spPr bwMode="auto">
            <a:xfrm>
              <a:off x="18" y="114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15</a:t>
              </a:r>
              <a:endParaRPr lang="tr-TR"/>
            </a:p>
          </p:txBody>
        </p:sp>
        <p:sp>
          <p:nvSpPr>
            <p:cNvPr id="21519" name="AutoShape 15"/>
            <p:cNvSpPr>
              <a:spLocks/>
            </p:cNvSpPr>
            <p:nvPr/>
          </p:nvSpPr>
          <p:spPr bwMode="auto">
            <a:xfrm>
              <a:off x="18" y="132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10</a:t>
              </a:r>
              <a:endParaRPr lang="tr-TR"/>
            </a:p>
          </p:txBody>
        </p:sp>
        <p:sp>
          <p:nvSpPr>
            <p:cNvPr id="21520" name="AutoShape 16"/>
            <p:cNvSpPr>
              <a:spLocks/>
            </p:cNvSpPr>
            <p:nvPr/>
          </p:nvSpPr>
          <p:spPr bwMode="auto">
            <a:xfrm>
              <a:off x="6" y="154"/>
              <a:ext cx="2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      5</a:t>
              </a:r>
              <a:endParaRPr lang="tr-TR"/>
            </a:p>
          </p:txBody>
        </p:sp>
        <p:sp>
          <p:nvSpPr>
            <p:cNvPr id="21521" name="AutoShape 17"/>
            <p:cNvSpPr>
              <a:spLocks/>
            </p:cNvSpPr>
            <p:nvPr/>
          </p:nvSpPr>
          <p:spPr bwMode="auto">
            <a:xfrm>
              <a:off x="57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</a:t>
              </a:r>
              <a:endParaRPr lang="tr-TR"/>
            </a:p>
          </p:txBody>
        </p:sp>
        <p:sp>
          <p:nvSpPr>
            <p:cNvPr id="21522" name="AutoShape 18"/>
            <p:cNvSpPr>
              <a:spLocks/>
            </p:cNvSpPr>
            <p:nvPr/>
          </p:nvSpPr>
          <p:spPr bwMode="auto">
            <a:xfrm>
              <a:off x="41" y="186"/>
              <a:ext cx="10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</a:t>
              </a:r>
              <a:endParaRPr lang="tr-TR"/>
            </a:p>
          </p:txBody>
        </p:sp>
        <p:sp>
          <p:nvSpPr>
            <p:cNvPr id="21523" name="AutoShape 19"/>
            <p:cNvSpPr>
              <a:spLocks/>
            </p:cNvSpPr>
            <p:nvPr/>
          </p:nvSpPr>
          <p:spPr bwMode="auto">
            <a:xfrm>
              <a:off x="70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3</a:t>
              </a:r>
              <a:endParaRPr lang="tr-TR"/>
            </a:p>
          </p:txBody>
        </p:sp>
        <p:sp>
          <p:nvSpPr>
            <p:cNvPr id="21524" name="AutoShape 20"/>
            <p:cNvSpPr>
              <a:spLocks/>
            </p:cNvSpPr>
            <p:nvPr/>
          </p:nvSpPr>
          <p:spPr bwMode="auto">
            <a:xfrm>
              <a:off x="84" y="186"/>
              <a:ext cx="10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4</a:t>
              </a:r>
              <a:endParaRPr lang="tr-TR"/>
            </a:p>
          </p:txBody>
        </p:sp>
        <p:sp>
          <p:nvSpPr>
            <p:cNvPr id="21525" name="AutoShape 21"/>
            <p:cNvSpPr>
              <a:spLocks/>
            </p:cNvSpPr>
            <p:nvPr/>
          </p:nvSpPr>
          <p:spPr bwMode="auto">
            <a:xfrm>
              <a:off x="94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5</a:t>
              </a:r>
              <a:endParaRPr lang="tr-TR"/>
            </a:p>
          </p:txBody>
        </p:sp>
        <p:sp>
          <p:nvSpPr>
            <p:cNvPr id="21526" name="AutoShape 22"/>
            <p:cNvSpPr>
              <a:spLocks/>
            </p:cNvSpPr>
            <p:nvPr/>
          </p:nvSpPr>
          <p:spPr bwMode="auto">
            <a:xfrm>
              <a:off x="108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6</a:t>
              </a:r>
              <a:endParaRPr lang="tr-TR"/>
            </a:p>
          </p:txBody>
        </p:sp>
        <p:sp>
          <p:nvSpPr>
            <p:cNvPr id="21527" name="AutoShape 23"/>
            <p:cNvSpPr>
              <a:spLocks/>
            </p:cNvSpPr>
            <p:nvPr/>
          </p:nvSpPr>
          <p:spPr bwMode="auto">
            <a:xfrm>
              <a:off x="121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7</a:t>
              </a:r>
              <a:endParaRPr lang="tr-TR"/>
            </a:p>
          </p:txBody>
        </p:sp>
        <p:sp>
          <p:nvSpPr>
            <p:cNvPr id="21528" name="AutoShape 24"/>
            <p:cNvSpPr>
              <a:spLocks/>
            </p:cNvSpPr>
            <p:nvPr/>
          </p:nvSpPr>
          <p:spPr bwMode="auto">
            <a:xfrm>
              <a:off x="135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8</a:t>
              </a:r>
              <a:endParaRPr lang="tr-TR"/>
            </a:p>
          </p:txBody>
        </p:sp>
        <p:sp>
          <p:nvSpPr>
            <p:cNvPr id="21529" name="AutoShape 25"/>
            <p:cNvSpPr>
              <a:spLocks/>
            </p:cNvSpPr>
            <p:nvPr/>
          </p:nvSpPr>
          <p:spPr bwMode="auto">
            <a:xfrm>
              <a:off x="148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9</a:t>
              </a:r>
              <a:endParaRPr lang="tr-TR"/>
            </a:p>
          </p:txBody>
        </p:sp>
        <p:sp>
          <p:nvSpPr>
            <p:cNvPr id="21530" name="AutoShape 26"/>
            <p:cNvSpPr>
              <a:spLocks/>
            </p:cNvSpPr>
            <p:nvPr/>
          </p:nvSpPr>
          <p:spPr bwMode="auto">
            <a:xfrm>
              <a:off x="159" y="186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10</a:t>
              </a:r>
              <a:endParaRPr lang="tr-TR"/>
            </a:p>
          </p:txBody>
        </p:sp>
        <p:sp>
          <p:nvSpPr>
            <p:cNvPr id="21531" name="AutoShape 27"/>
            <p:cNvSpPr>
              <a:spLocks/>
            </p:cNvSpPr>
            <p:nvPr/>
          </p:nvSpPr>
          <p:spPr bwMode="auto">
            <a:xfrm>
              <a:off x="191" y="186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12</a:t>
              </a:r>
              <a:endParaRPr lang="tr-TR"/>
            </a:p>
          </p:txBody>
        </p:sp>
        <p:sp>
          <p:nvSpPr>
            <p:cNvPr id="21532" name="AutoShape 28"/>
            <p:cNvSpPr>
              <a:spLocks/>
            </p:cNvSpPr>
            <p:nvPr/>
          </p:nvSpPr>
          <p:spPr bwMode="auto">
            <a:xfrm>
              <a:off x="175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11</a:t>
              </a:r>
              <a:endParaRPr lang="tr-TR"/>
            </a:p>
          </p:txBody>
        </p:sp>
        <p:sp>
          <p:nvSpPr>
            <p:cNvPr id="21533" name="AutoShape 29"/>
            <p:cNvSpPr>
              <a:spLocks/>
            </p:cNvSpPr>
            <p:nvPr/>
          </p:nvSpPr>
          <p:spPr bwMode="auto">
            <a:xfrm>
              <a:off x="0" y="26"/>
              <a:ext cx="31" cy="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b="1" dirty="0" smtClean="0">
                  <a:latin typeface="Arial" pitchFamily="34" charset="0"/>
                  <a:cs typeface="Arial" pitchFamily="34" charset="0"/>
                  <a:sym typeface="Arial" pitchFamily="34" charset="0"/>
                </a:rPr>
                <a:t>P</a:t>
              </a:r>
              <a:endParaRPr lang="tr-TR" dirty="0"/>
            </a:p>
          </p:txBody>
        </p:sp>
        <p:sp>
          <p:nvSpPr>
            <p:cNvPr id="21534" name="AutoShape 30"/>
            <p:cNvSpPr>
              <a:spLocks/>
            </p:cNvSpPr>
            <p:nvPr/>
          </p:nvSpPr>
          <p:spPr bwMode="auto">
            <a:xfrm>
              <a:off x="221" y="182"/>
              <a:ext cx="69" cy="2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b="1" dirty="0" smtClean="0">
                  <a:latin typeface="Arial" pitchFamily="34" charset="0"/>
                  <a:cs typeface="Arial" pitchFamily="34" charset="0"/>
                  <a:sym typeface="Arial" pitchFamily="34" charset="0"/>
                </a:rPr>
                <a:t> </a:t>
              </a:r>
              <a:r>
                <a:rPr lang="en-US" b="1" dirty="0" smtClean="0">
                  <a:latin typeface="Arial" pitchFamily="34" charset="0"/>
                  <a:cs typeface="Arial" pitchFamily="34" charset="0"/>
                  <a:sym typeface="Arial" pitchFamily="34" charset="0"/>
                </a:rPr>
                <a:t>Q</a:t>
              </a:r>
              <a:endParaRPr lang="tr-TR" dirty="0"/>
            </a:p>
          </p:txBody>
        </p:sp>
        <p:sp>
          <p:nvSpPr>
            <p:cNvPr id="21535" name="AutoShape 31"/>
            <p:cNvSpPr>
              <a:spLocks/>
            </p:cNvSpPr>
            <p:nvPr/>
          </p:nvSpPr>
          <p:spPr bwMode="auto">
            <a:xfrm>
              <a:off x="27" y="186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0</a:t>
              </a:r>
              <a:endParaRPr lang="tr-TR"/>
            </a:p>
          </p:txBody>
        </p:sp>
        <p:sp>
          <p:nvSpPr>
            <p:cNvPr id="21536" name="AutoShape 32"/>
            <p:cNvSpPr>
              <a:spLocks/>
            </p:cNvSpPr>
            <p:nvPr/>
          </p:nvSpPr>
          <p:spPr bwMode="auto">
            <a:xfrm>
              <a:off x="108" y="0"/>
              <a:ext cx="82" cy="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400">
                  <a:solidFill>
                    <a:srgbClr val="494076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DVD market </a:t>
              </a:r>
              <a:endParaRPr lang="tr-TR"/>
            </a:p>
          </p:txBody>
        </p:sp>
        <p:sp>
          <p:nvSpPr>
            <p:cNvPr id="21537" name="AutoShape 33"/>
            <p:cNvSpPr>
              <a:spLocks/>
            </p:cNvSpPr>
            <p:nvPr/>
          </p:nvSpPr>
          <p:spPr bwMode="auto">
            <a:xfrm>
              <a:off x="191" y="168"/>
              <a:ext cx="12" cy="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4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  <a:endParaRPr lang="tr-TR"/>
            </a:p>
          </p:txBody>
        </p:sp>
        <p:sp>
          <p:nvSpPr>
            <p:cNvPr id="21538" name="AutoShape 34"/>
            <p:cNvSpPr>
              <a:spLocks/>
            </p:cNvSpPr>
            <p:nvPr/>
          </p:nvSpPr>
          <p:spPr bwMode="auto">
            <a:xfrm>
              <a:off x="201" y="175"/>
              <a:ext cx="11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  <a:endParaRPr lang="tr-TR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8763" y="3733800"/>
            <a:ext cx="3132137" cy="2449513"/>
            <a:chOff x="0" y="0"/>
            <a:chExt cx="247" cy="193"/>
          </a:xfrm>
        </p:grpSpPr>
        <p:sp>
          <p:nvSpPr>
            <p:cNvPr id="21540" name="Line 36"/>
            <p:cNvSpPr>
              <a:spLocks noChangeShapeType="1"/>
            </p:cNvSpPr>
            <p:nvPr/>
          </p:nvSpPr>
          <p:spPr bwMode="auto">
            <a:xfrm>
              <a:off x="32" y="23"/>
              <a:ext cx="1" cy="156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1541" name="Line 37"/>
            <p:cNvSpPr>
              <a:spLocks noChangeShapeType="1"/>
            </p:cNvSpPr>
            <p:nvPr/>
          </p:nvSpPr>
          <p:spPr bwMode="auto">
            <a:xfrm>
              <a:off x="10" y="178"/>
              <a:ext cx="202" cy="1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1542" name="Line 38"/>
            <p:cNvSpPr>
              <a:spLocks noChangeShapeType="1"/>
            </p:cNvSpPr>
            <p:nvPr/>
          </p:nvSpPr>
          <p:spPr bwMode="auto">
            <a:xfrm>
              <a:off x="32" y="37"/>
              <a:ext cx="166" cy="142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1543" name="AutoShape 39"/>
            <p:cNvSpPr>
              <a:spLocks/>
            </p:cNvSpPr>
            <p:nvPr/>
          </p:nvSpPr>
          <p:spPr bwMode="auto">
            <a:xfrm>
              <a:off x="192" y="175"/>
              <a:ext cx="6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9470" y="0"/>
                  </a:lnTo>
                  <a:lnTo>
                    <a:pt x="8473" y="329"/>
                  </a:lnTo>
                  <a:lnTo>
                    <a:pt x="7643" y="494"/>
                  </a:lnTo>
                  <a:lnTo>
                    <a:pt x="6479" y="659"/>
                  </a:lnTo>
                  <a:lnTo>
                    <a:pt x="5649" y="1319"/>
                  </a:lnTo>
                  <a:lnTo>
                    <a:pt x="4818" y="1813"/>
                  </a:lnTo>
                  <a:lnTo>
                    <a:pt x="3987" y="2473"/>
                  </a:lnTo>
                  <a:lnTo>
                    <a:pt x="2990" y="3132"/>
                  </a:lnTo>
                  <a:lnTo>
                    <a:pt x="2326" y="3957"/>
                  </a:lnTo>
                  <a:lnTo>
                    <a:pt x="1827" y="4781"/>
                  </a:lnTo>
                  <a:lnTo>
                    <a:pt x="1329" y="5606"/>
                  </a:lnTo>
                  <a:lnTo>
                    <a:pt x="664" y="6595"/>
                  </a:lnTo>
                  <a:lnTo>
                    <a:pt x="498" y="7584"/>
                  </a:lnTo>
                  <a:lnTo>
                    <a:pt x="166" y="8409"/>
                  </a:lnTo>
                  <a:lnTo>
                    <a:pt x="0" y="9563"/>
                  </a:lnTo>
                  <a:lnTo>
                    <a:pt x="0" y="10882"/>
                  </a:lnTo>
                  <a:lnTo>
                    <a:pt x="0" y="11871"/>
                  </a:lnTo>
                  <a:lnTo>
                    <a:pt x="166" y="13025"/>
                  </a:lnTo>
                  <a:lnTo>
                    <a:pt x="498" y="13850"/>
                  </a:lnTo>
                  <a:lnTo>
                    <a:pt x="664" y="14839"/>
                  </a:lnTo>
                  <a:lnTo>
                    <a:pt x="1329" y="15664"/>
                  </a:lnTo>
                  <a:lnTo>
                    <a:pt x="1827" y="16818"/>
                  </a:lnTo>
                  <a:lnTo>
                    <a:pt x="2326" y="17477"/>
                  </a:lnTo>
                  <a:lnTo>
                    <a:pt x="2990" y="18302"/>
                  </a:lnTo>
                  <a:lnTo>
                    <a:pt x="3987" y="18961"/>
                  </a:lnTo>
                  <a:lnTo>
                    <a:pt x="4818" y="19621"/>
                  </a:lnTo>
                  <a:lnTo>
                    <a:pt x="5649" y="20280"/>
                  </a:lnTo>
                  <a:lnTo>
                    <a:pt x="6479" y="20610"/>
                  </a:lnTo>
                  <a:lnTo>
                    <a:pt x="7643" y="20940"/>
                  </a:lnTo>
                  <a:lnTo>
                    <a:pt x="8473" y="21270"/>
                  </a:lnTo>
                  <a:lnTo>
                    <a:pt x="9470" y="21270"/>
                  </a:lnTo>
                  <a:lnTo>
                    <a:pt x="10800" y="21600"/>
                  </a:lnTo>
                  <a:lnTo>
                    <a:pt x="11963" y="21270"/>
                  </a:lnTo>
                  <a:lnTo>
                    <a:pt x="12960" y="21270"/>
                  </a:lnTo>
                  <a:lnTo>
                    <a:pt x="13790" y="20940"/>
                  </a:lnTo>
                  <a:lnTo>
                    <a:pt x="14953" y="20610"/>
                  </a:lnTo>
                  <a:lnTo>
                    <a:pt x="15784" y="20280"/>
                  </a:lnTo>
                  <a:lnTo>
                    <a:pt x="16947" y="19621"/>
                  </a:lnTo>
                  <a:lnTo>
                    <a:pt x="17612" y="18961"/>
                  </a:lnTo>
                  <a:lnTo>
                    <a:pt x="18443" y="18302"/>
                  </a:lnTo>
                  <a:lnTo>
                    <a:pt x="19107" y="17477"/>
                  </a:lnTo>
                  <a:lnTo>
                    <a:pt x="19772" y="16818"/>
                  </a:lnTo>
                  <a:lnTo>
                    <a:pt x="20436" y="15664"/>
                  </a:lnTo>
                  <a:lnTo>
                    <a:pt x="20769" y="14839"/>
                  </a:lnTo>
                  <a:lnTo>
                    <a:pt x="20935" y="13850"/>
                  </a:lnTo>
                  <a:lnTo>
                    <a:pt x="21433" y="13025"/>
                  </a:lnTo>
                  <a:lnTo>
                    <a:pt x="21433" y="11871"/>
                  </a:lnTo>
                  <a:lnTo>
                    <a:pt x="21600" y="10882"/>
                  </a:lnTo>
                  <a:lnTo>
                    <a:pt x="21433" y="9563"/>
                  </a:lnTo>
                  <a:lnTo>
                    <a:pt x="21433" y="8409"/>
                  </a:lnTo>
                  <a:lnTo>
                    <a:pt x="20935" y="7584"/>
                  </a:lnTo>
                  <a:lnTo>
                    <a:pt x="20769" y="6595"/>
                  </a:lnTo>
                  <a:lnTo>
                    <a:pt x="20436" y="5606"/>
                  </a:lnTo>
                  <a:lnTo>
                    <a:pt x="19772" y="4781"/>
                  </a:lnTo>
                  <a:lnTo>
                    <a:pt x="19107" y="3957"/>
                  </a:lnTo>
                  <a:lnTo>
                    <a:pt x="18443" y="3132"/>
                  </a:lnTo>
                  <a:lnTo>
                    <a:pt x="17612" y="2473"/>
                  </a:lnTo>
                  <a:lnTo>
                    <a:pt x="16947" y="1813"/>
                  </a:lnTo>
                  <a:lnTo>
                    <a:pt x="15784" y="1319"/>
                  </a:lnTo>
                  <a:lnTo>
                    <a:pt x="14953" y="659"/>
                  </a:lnTo>
                  <a:lnTo>
                    <a:pt x="13790" y="494"/>
                  </a:lnTo>
                  <a:lnTo>
                    <a:pt x="12960" y="329"/>
                  </a:lnTo>
                  <a:lnTo>
                    <a:pt x="11963" y="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1544" name="AutoShape 40"/>
            <p:cNvSpPr>
              <a:spLocks/>
            </p:cNvSpPr>
            <p:nvPr/>
          </p:nvSpPr>
          <p:spPr bwMode="auto">
            <a:xfrm>
              <a:off x="192" y="175"/>
              <a:ext cx="6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9470" y="0"/>
                  </a:lnTo>
                  <a:lnTo>
                    <a:pt x="8473" y="329"/>
                  </a:lnTo>
                  <a:lnTo>
                    <a:pt x="7643" y="494"/>
                  </a:lnTo>
                  <a:lnTo>
                    <a:pt x="6479" y="659"/>
                  </a:lnTo>
                  <a:lnTo>
                    <a:pt x="5649" y="1319"/>
                  </a:lnTo>
                  <a:lnTo>
                    <a:pt x="4818" y="1813"/>
                  </a:lnTo>
                  <a:lnTo>
                    <a:pt x="3987" y="2473"/>
                  </a:lnTo>
                  <a:lnTo>
                    <a:pt x="2990" y="3132"/>
                  </a:lnTo>
                  <a:lnTo>
                    <a:pt x="2326" y="3957"/>
                  </a:lnTo>
                  <a:lnTo>
                    <a:pt x="1827" y="4781"/>
                  </a:lnTo>
                  <a:lnTo>
                    <a:pt x="1329" y="5606"/>
                  </a:lnTo>
                  <a:lnTo>
                    <a:pt x="664" y="6595"/>
                  </a:lnTo>
                  <a:lnTo>
                    <a:pt x="498" y="7584"/>
                  </a:lnTo>
                  <a:lnTo>
                    <a:pt x="166" y="8409"/>
                  </a:lnTo>
                  <a:lnTo>
                    <a:pt x="0" y="9563"/>
                  </a:lnTo>
                  <a:lnTo>
                    <a:pt x="0" y="10882"/>
                  </a:lnTo>
                  <a:lnTo>
                    <a:pt x="0" y="11871"/>
                  </a:lnTo>
                  <a:lnTo>
                    <a:pt x="166" y="13025"/>
                  </a:lnTo>
                  <a:lnTo>
                    <a:pt x="498" y="13850"/>
                  </a:lnTo>
                  <a:lnTo>
                    <a:pt x="664" y="14839"/>
                  </a:lnTo>
                  <a:lnTo>
                    <a:pt x="1329" y="15664"/>
                  </a:lnTo>
                  <a:lnTo>
                    <a:pt x="1827" y="16818"/>
                  </a:lnTo>
                  <a:lnTo>
                    <a:pt x="2326" y="17477"/>
                  </a:lnTo>
                  <a:lnTo>
                    <a:pt x="2990" y="18302"/>
                  </a:lnTo>
                  <a:lnTo>
                    <a:pt x="3987" y="18961"/>
                  </a:lnTo>
                  <a:lnTo>
                    <a:pt x="4818" y="19621"/>
                  </a:lnTo>
                  <a:lnTo>
                    <a:pt x="5649" y="20280"/>
                  </a:lnTo>
                  <a:lnTo>
                    <a:pt x="6479" y="20610"/>
                  </a:lnTo>
                  <a:lnTo>
                    <a:pt x="7643" y="20940"/>
                  </a:lnTo>
                  <a:lnTo>
                    <a:pt x="8473" y="21270"/>
                  </a:lnTo>
                  <a:lnTo>
                    <a:pt x="9470" y="21270"/>
                  </a:lnTo>
                  <a:lnTo>
                    <a:pt x="10800" y="21600"/>
                  </a:lnTo>
                  <a:lnTo>
                    <a:pt x="11963" y="21270"/>
                  </a:lnTo>
                  <a:lnTo>
                    <a:pt x="12960" y="21270"/>
                  </a:lnTo>
                  <a:lnTo>
                    <a:pt x="13790" y="20940"/>
                  </a:lnTo>
                  <a:lnTo>
                    <a:pt x="14953" y="20610"/>
                  </a:lnTo>
                  <a:lnTo>
                    <a:pt x="15784" y="20280"/>
                  </a:lnTo>
                  <a:lnTo>
                    <a:pt x="16947" y="19621"/>
                  </a:lnTo>
                  <a:lnTo>
                    <a:pt x="17612" y="18961"/>
                  </a:lnTo>
                  <a:lnTo>
                    <a:pt x="18443" y="18302"/>
                  </a:lnTo>
                  <a:lnTo>
                    <a:pt x="19107" y="17477"/>
                  </a:lnTo>
                  <a:lnTo>
                    <a:pt x="19772" y="16818"/>
                  </a:lnTo>
                  <a:lnTo>
                    <a:pt x="20436" y="15664"/>
                  </a:lnTo>
                  <a:lnTo>
                    <a:pt x="20769" y="14839"/>
                  </a:lnTo>
                  <a:lnTo>
                    <a:pt x="20935" y="13850"/>
                  </a:lnTo>
                  <a:lnTo>
                    <a:pt x="21433" y="13025"/>
                  </a:lnTo>
                  <a:lnTo>
                    <a:pt x="21433" y="11871"/>
                  </a:lnTo>
                  <a:lnTo>
                    <a:pt x="21600" y="10882"/>
                  </a:lnTo>
                  <a:lnTo>
                    <a:pt x="21433" y="9563"/>
                  </a:lnTo>
                  <a:lnTo>
                    <a:pt x="21433" y="8409"/>
                  </a:lnTo>
                  <a:lnTo>
                    <a:pt x="20935" y="7584"/>
                  </a:lnTo>
                  <a:lnTo>
                    <a:pt x="20769" y="6595"/>
                  </a:lnTo>
                  <a:lnTo>
                    <a:pt x="20436" y="5606"/>
                  </a:lnTo>
                  <a:lnTo>
                    <a:pt x="19772" y="4781"/>
                  </a:lnTo>
                  <a:lnTo>
                    <a:pt x="19107" y="3957"/>
                  </a:lnTo>
                  <a:lnTo>
                    <a:pt x="18443" y="3132"/>
                  </a:lnTo>
                  <a:lnTo>
                    <a:pt x="17612" y="2473"/>
                  </a:lnTo>
                  <a:lnTo>
                    <a:pt x="16947" y="1813"/>
                  </a:lnTo>
                  <a:lnTo>
                    <a:pt x="15784" y="1319"/>
                  </a:lnTo>
                  <a:lnTo>
                    <a:pt x="14953" y="659"/>
                  </a:lnTo>
                  <a:lnTo>
                    <a:pt x="13790" y="494"/>
                  </a:lnTo>
                  <a:lnTo>
                    <a:pt x="12960" y="329"/>
                  </a:lnTo>
                  <a:lnTo>
                    <a:pt x="11963" y="0"/>
                  </a:lnTo>
                  <a:lnTo>
                    <a:pt x="10800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1545" name="AutoShape 41"/>
            <p:cNvSpPr>
              <a:spLocks/>
            </p:cNvSpPr>
            <p:nvPr/>
          </p:nvSpPr>
          <p:spPr bwMode="auto">
            <a:xfrm>
              <a:off x="29" y="34"/>
              <a:ext cx="6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9" y="0"/>
                  </a:moveTo>
                  <a:lnTo>
                    <a:pt x="9470" y="0"/>
                  </a:lnTo>
                  <a:lnTo>
                    <a:pt x="8307" y="166"/>
                  </a:lnTo>
                  <a:lnTo>
                    <a:pt x="7476" y="332"/>
                  </a:lnTo>
                  <a:lnTo>
                    <a:pt x="6479" y="664"/>
                  </a:lnTo>
                  <a:lnTo>
                    <a:pt x="5483" y="1329"/>
                  </a:lnTo>
                  <a:lnTo>
                    <a:pt x="4652" y="1661"/>
                  </a:lnTo>
                  <a:lnTo>
                    <a:pt x="3821" y="2326"/>
                  </a:lnTo>
                  <a:lnTo>
                    <a:pt x="2990" y="2990"/>
                  </a:lnTo>
                  <a:lnTo>
                    <a:pt x="2326" y="3821"/>
                  </a:lnTo>
                  <a:lnTo>
                    <a:pt x="1661" y="4652"/>
                  </a:lnTo>
                  <a:lnTo>
                    <a:pt x="1163" y="5649"/>
                  </a:lnTo>
                  <a:lnTo>
                    <a:pt x="664" y="6479"/>
                  </a:lnTo>
                  <a:lnTo>
                    <a:pt x="332" y="7476"/>
                  </a:lnTo>
                  <a:lnTo>
                    <a:pt x="166" y="8473"/>
                  </a:lnTo>
                  <a:lnTo>
                    <a:pt x="0" y="9470"/>
                  </a:lnTo>
                  <a:lnTo>
                    <a:pt x="0" y="10800"/>
                  </a:lnTo>
                  <a:lnTo>
                    <a:pt x="0" y="11796"/>
                  </a:lnTo>
                  <a:lnTo>
                    <a:pt x="166" y="12960"/>
                  </a:lnTo>
                  <a:lnTo>
                    <a:pt x="332" y="13790"/>
                  </a:lnTo>
                  <a:lnTo>
                    <a:pt x="664" y="14953"/>
                  </a:lnTo>
                  <a:lnTo>
                    <a:pt x="1163" y="15784"/>
                  </a:lnTo>
                  <a:lnTo>
                    <a:pt x="1661" y="16615"/>
                  </a:lnTo>
                  <a:lnTo>
                    <a:pt x="2326" y="17446"/>
                  </a:lnTo>
                  <a:lnTo>
                    <a:pt x="2990" y="18276"/>
                  </a:lnTo>
                  <a:lnTo>
                    <a:pt x="3821" y="18941"/>
                  </a:lnTo>
                  <a:lnTo>
                    <a:pt x="4652" y="19606"/>
                  </a:lnTo>
                  <a:lnTo>
                    <a:pt x="5483" y="20104"/>
                  </a:lnTo>
                  <a:lnTo>
                    <a:pt x="6479" y="20769"/>
                  </a:lnTo>
                  <a:lnTo>
                    <a:pt x="7476" y="20935"/>
                  </a:lnTo>
                  <a:lnTo>
                    <a:pt x="8307" y="21433"/>
                  </a:lnTo>
                  <a:lnTo>
                    <a:pt x="9470" y="21433"/>
                  </a:lnTo>
                  <a:lnTo>
                    <a:pt x="10799" y="21600"/>
                  </a:lnTo>
                  <a:lnTo>
                    <a:pt x="11796" y="21433"/>
                  </a:lnTo>
                  <a:lnTo>
                    <a:pt x="12960" y="21433"/>
                  </a:lnTo>
                  <a:lnTo>
                    <a:pt x="13790" y="20935"/>
                  </a:lnTo>
                  <a:lnTo>
                    <a:pt x="14787" y="20769"/>
                  </a:lnTo>
                  <a:lnTo>
                    <a:pt x="15784" y="20104"/>
                  </a:lnTo>
                  <a:lnTo>
                    <a:pt x="16615" y="19606"/>
                  </a:lnTo>
                  <a:lnTo>
                    <a:pt x="17446" y="18941"/>
                  </a:lnTo>
                  <a:lnTo>
                    <a:pt x="18276" y="18276"/>
                  </a:lnTo>
                  <a:lnTo>
                    <a:pt x="18941" y="17446"/>
                  </a:lnTo>
                  <a:lnTo>
                    <a:pt x="19606" y="16615"/>
                  </a:lnTo>
                  <a:lnTo>
                    <a:pt x="20104" y="15784"/>
                  </a:lnTo>
                  <a:lnTo>
                    <a:pt x="20769" y="14953"/>
                  </a:lnTo>
                  <a:lnTo>
                    <a:pt x="20935" y="13790"/>
                  </a:lnTo>
                  <a:lnTo>
                    <a:pt x="21433" y="12960"/>
                  </a:lnTo>
                  <a:lnTo>
                    <a:pt x="21433" y="11796"/>
                  </a:lnTo>
                  <a:lnTo>
                    <a:pt x="21600" y="10800"/>
                  </a:lnTo>
                  <a:lnTo>
                    <a:pt x="21433" y="9470"/>
                  </a:lnTo>
                  <a:lnTo>
                    <a:pt x="21433" y="8473"/>
                  </a:lnTo>
                  <a:lnTo>
                    <a:pt x="20935" y="7476"/>
                  </a:lnTo>
                  <a:lnTo>
                    <a:pt x="20769" y="6479"/>
                  </a:lnTo>
                  <a:lnTo>
                    <a:pt x="20104" y="5649"/>
                  </a:lnTo>
                  <a:lnTo>
                    <a:pt x="19606" y="4652"/>
                  </a:lnTo>
                  <a:lnTo>
                    <a:pt x="18941" y="3821"/>
                  </a:lnTo>
                  <a:lnTo>
                    <a:pt x="18276" y="2990"/>
                  </a:lnTo>
                  <a:lnTo>
                    <a:pt x="17446" y="2326"/>
                  </a:lnTo>
                  <a:lnTo>
                    <a:pt x="16615" y="1661"/>
                  </a:lnTo>
                  <a:lnTo>
                    <a:pt x="15784" y="1329"/>
                  </a:lnTo>
                  <a:lnTo>
                    <a:pt x="14787" y="664"/>
                  </a:lnTo>
                  <a:lnTo>
                    <a:pt x="13790" y="332"/>
                  </a:lnTo>
                  <a:lnTo>
                    <a:pt x="12960" y="166"/>
                  </a:lnTo>
                  <a:lnTo>
                    <a:pt x="11796" y="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1546" name="AutoShape 42"/>
            <p:cNvSpPr>
              <a:spLocks/>
            </p:cNvSpPr>
            <p:nvPr/>
          </p:nvSpPr>
          <p:spPr bwMode="auto">
            <a:xfrm>
              <a:off x="29" y="34"/>
              <a:ext cx="6" cy="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9" y="0"/>
                  </a:moveTo>
                  <a:lnTo>
                    <a:pt x="9470" y="0"/>
                  </a:lnTo>
                  <a:lnTo>
                    <a:pt x="8307" y="166"/>
                  </a:lnTo>
                  <a:lnTo>
                    <a:pt x="7476" y="332"/>
                  </a:lnTo>
                  <a:lnTo>
                    <a:pt x="6479" y="664"/>
                  </a:lnTo>
                  <a:lnTo>
                    <a:pt x="5483" y="1329"/>
                  </a:lnTo>
                  <a:lnTo>
                    <a:pt x="4652" y="1661"/>
                  </a:lnTo>
                  <a:lnTo>
                    <a:pt x="3821" y="2326"/>
                  </a:lnTo>
                  <a:lnTo>
                    <a:pt x="2990" y="2990"/>
                  </a:lnTo>
                  <a:lnTo>
                    <a:pt x="2326" y="3821"/>
                  </a:lnTo>
                  <a:lnTo>
                    <a:pt x="1661" y="4652"/>
                  </a:lnTo>
                  <a:lnTo>
                    <a:pt x="1163" y="5649"/>
                  </a:lnTo>
                  <a:lnTo>
                    <a:pt x="664" y="6479"/>
                  </a:lnTo>
                  <a:lnTo>
                    <a:pt x="332" y="7476"/>
                  </a:lnTo>
                  <a:lnTo>
                    <a:pt x="166" y="8473"/>
                  </a:lnTo>
                  <a:lnTo>
                    <a:pt x="0" y="9470"/>
                  </a:lnTo>
                  <a:lnTo>
                    <a:pt x="0" y="10800"/>
                  </a:lnTo>
                  <a:lnTo>
                    <a:pt x="0" y="11796"/>
                  </a:lnTo>
                  <a:lnTo>
                    <a:pt x="166" y="12960"/>
                  </a:lnTo>
                  <a:lnTo>
                    <a:pt x="332" y="13790"/>
                  </a:lnTo>
                  <a:lnTo>
                    <a:pt x="664" y="14953"/>
                  </a:lnTo>
                  <a:lnTo>
                    <a:pt x="1163" y="15784"/>
                  </a:lnTo>
                  <a:lnTo>
                    <a:pt x="1661" y="16615"/>
                  </a:lnTo>
                  <a:lnTo>
                    <a:pt x="2326" y="17446"/>
                  </a:lnTo>
                  <a:lnTo>
                    <a:pt x="2990" y="18276"/>
                  </a:lnTo>
                  <a:lnTo>
                    <a:pt x="3821" y="18941"/>
                  </a:lnTo>
                  <a:lnTo>
                    <a:pt x="4652" y="19606"/>
                  </a:lnTo>
                  <a:lnTo>
                    <a:pt x="5483" y="20104"/>
                  </a:lnTo>
                  <a:lnTo>
                    <a:pt x="6479" y="20769"/>
                  </a:lnTo>
                  <a:lnTo>
                    <a:pt x="7476" y="20935"/>
                  </a:lnTo>
                  <a:lnTo>
                    <a:pt x="8307" y="21433"/>
                  </a:lnTo>
                  <a:lnTo>
                    <a:pt x="9470" y="21433"/>
                  </a:lnTo>
                  <a:lnTo>
                    <a:pt x="10799" y="21600"/>
                  </a:lnTo>
                  <a:lnTo>
                    <a:pt x="11796" y="21433"/>
                  </a:lnTo>
                  <a:lnTo>
                    <a:pt x="12960" y="21433"/>
                  </a:lnTo>
                  <a:lnTo>
                    <a:pt x="13790" y="20935"/>
                  </a:lnTo>
                  <a:lnTo>
                    <a:pt x="14787" y="20769"/>
                  </a:lnTo>
                  <a:lnTo>
                    <a:pt x="15784" y="20104"/>
                  </a:lnTo>
                  <a:lnTo>
                    <a:pt x="16615" y="19606"/>
                  </a:lnTo>
                  <a:lnTo>
                    <a:pt x="17446" y="18941"/>
                  </a:lnTo>
                  <a:lnTo>
                    <a:pt x="18276" y="18276"/>
                  </a:lnTo>
                  <a:lnTo>
                    <a:pt x="18941" y="17446"/>
                  </a:lnTo>
                  <a:lnTo>
                    <a:pt x="19606" y="16615"/>
                  </a:lnTo>
                  <a:lnTo>
                    <a:pt x="20104" y="15784"/>
                  </a:lnTo>
                  <a:lnTo>
                    <a:pt x="20769" y="14953"/>
                  </a:lnTo>
                  <a:lnTo>
                    <a:pt x="20935" y="13790"/>
                  </a:lnTo>
                  <a:lnTo>
                    <a:pt x="21433" y="12960"/>
                  </a:lnTo>
                  <a:lnTo>
                    <a:pt x="21433" y="11796"/>
                  </a:lnTo>
                  <a:lnTo>
                    <a:pt x="21600" y="10800"/>
                  </a:lnTo>
                  <a:lnTo>
                    <a:pt x="21433" y="9470"/>
                  </a:lnTo>
                  <a:lnTo>
                    <a:pt x="21433" y="8473"/>
                  </a:lnTo>
                  <a:lnTo>
                    <a:pt x="20935" y="7476"/>
                  </a:lnTo>
                  <a:lnTo>
                    <a:pt x="20769" y="6479"/>
                  </a:lnTo>
                  <a:lnTo>
                    <a:pt x="20104" y="5649"/>
                  </a:lnTo>
                  <a:lnTo>
                    <a:pt x="19606" y="4652"/>
                  </a:lnTo>
                  <a:lnTo>
                    <a:pt x="18941" y="3821"/>
                  </a:lnTo>
                  <a:lnTo>
                    <a:pt x="18276" y="2990"/>
                  </a:lnTo>
                  <a:lnTo>
                    <a:pt x="17446" y="2326"/>
                  </a:lnTo>
                  <a:lnTo>
                    <a:pt x="16615" y="1661"/>
                  </a:lnTo>
                  <a:lnTo>
                    <a:pt x="15784" y="1329"/>
                  </a:lnTo>
                  <a:lnTo>
                    <a:pt x="14787" y="664"/>
                  </a:lnTo>
                  <a:lnTo>
                    <a:pt x="13790" y="332"/>
                  </a:lnTo>
                  <a:lnTo>
                    <a:pt x="12960" y="166"/>
                  </a:lnTo>
                  <a:lnTo>
                    <a:pt x="11796" y="0"/>
                  </a:lnTo>
                  <a:lnTo>
                    <a:pt x="10799" y="0"/>
                  </a:lnTo>
                </a:path>
              </a:pathLst>
            </a:cu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1547" name="AutoShape 43"/>
            <p:cNvSpPr>
              <a:spLocks/>
            </p:cNvSpPr>
            <p:nvPr/>
          </p:nvSpPr>
          <p:spPr bwMode="auto">
            <a:xfrm>
              <a:off x="0" y="30"/>
              <a:ext cx="2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$300</a:t>
              </a:r>
              <a:endParaRPr lang="tr-TR"/>
            </a:p>
          </p:txBody>
        </p:sp>
        <p:sp>
          <p:nvSpPr>
            <p:cNvPr id="21548" name="AutoShape 44"/>
            <p:cNvSpPr>
              <a:spLocks/>
            </p:cNvSpPr>
            <p:nvPr/>
          </p:nvSpPr>
          <p:spPr bwMode="auto">
            <a:xfrm>
              <a:off x="11" y="60"/>
              <a:ext cx="17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250</a:t>
              </a:r>
              <a:endParaRPr lang="tr-TR"/>
            </a:p>
          </p:txBody>
        </p:sp>
        <p:sp>
          <p:nvSpPr>
            <p:cNvPr id="21549" name="AutoShape 45"/>
            <p:cNvSpPr>
              <a:spLocks/>
            </p:cNvSpPr>
            <p:nvPr/>
          </p:nvSpPr>
          <p:spPr bwMode="auto">
            <a:xfrm>
              <a:off x="11" y="78"/>
              <a:ext cx="17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200</a:t>
              </a:r>
              <a:endParaRPr lang="tr-TR"/>
            </a:p>
          </p:txBody>
        </p:sp>
        <p:sp>
          <p:nvSpPr>
            <p:cNvPr id="21550" name="AutoShape 46"/>
            <p:cNvSpPr>
              <a:spLocks/>
            </p:cNvSpPr>
            <p:nvPr/>
          </p:nvSpPr>
          <p:spPr bwMode="auto">
            <a:xfrm>
              <a:off x="11" y="96"/>
              <a:ext cx="17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150</a:t>
              </a:r>
              <a:endParaRPr lang="tr-TR"/>
            </a:p>
          </p:txBody>
        </p:sp>
        <p:sp>
          <p:nvSpPr>
            <p:cNvPr id="21551" name="AutoShape 47"/>
            <p:cNvSpPr>
              <a:spLocks/>
            </p:cNvSpPr>
            <p:nvPr/>
          </p:nvSpPr>
          <p:spPr bwMode="auto">
            <a:xfrm>
              <a:off x="11" y="120"/>
              <a:ext cx="17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100</a:t>
              </a:r>
              <a:endParaRPr lang="tr-TR"/>
            </a:p>
          </p:txBody>
        </p:sp>
        <p:sp>
          <p:nvSpPr>
            <p:cNvPr id="21552" name="AutoShape 48"/>
            <p:cNvSpPr>
              <a:spLocks/>
            </p:cNvSpPr>
            <p:nvPr/>
          </p:nvSpPr>
          <p:spPr bwMode="auto">
            <a:xfrm>
              <a:off x="11" y="144"/>
              <a:ext cx="20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   50</a:t>
              </a:r>
              <a:endParaRPr lang="tr-TR"/>
            </a:p>
          </p:txBody>
        </p:sp>
        <p:sp>
          <p:nvSpPr>
            <p:cNvPr id="21553" name="AutoShape 49"/>
            <p:cNvSpPr>
              <a:spLocks/>
            </p:cNvSpPr>
            <p:nvPr/>
          </p:nvSpPr>
          <p:spPr bwMode="auto">
            <a:xfrm>
              <a:off x="56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2</a:t>
              </a:r>
              <a:endParaRPr lang="tr-TR"/>
            </a:p>
          </p:txBody>
        </p:sp>
        <p:sp>
          <p:nvSpPr>
            <p:cNvPr id="21554" name="AutoShape 50"/>
            <p:cNvSpPr>
              <a:spLocks/>
            </p:cNvSpPr>
            <p:nvPr/>
          </p:nvSpPr>
          <p:spPr bwMode="auto">
            <a:xfrm>
              <a:off x="40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</a:t>
              </a:r>
              <a:endParaRPr lang="tr-TR"/>
            </a:p>
          </p:txBody>
        </p:sp>
        <p:sp>
          <p:nvSpPr>
            <p:cNvPr id="21555" name="AutoShape 51"/>
            <p:cNvSpPr>
              <a:spLocks/>
            </p:cNvSpPr>
            <p:nvPr/>
          </p:nvSpPr>
          <p:spPr bwMode="auto">
            <a:xfrm>
              <a:off x="70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3</a:t>
              </a:r>
              <a:endParaRPr lang="tr-TR"/>
            </a:p>
          </p:txBody>
        </p:sp>
        <p:sp>
          <p:nvSpPr>
            <p:cNvPr id="21556" name="AutoShape 52"/>
            <p:cNvSpPr>
              <a:spLocks/>
            </p:cNvSpPr>
            <p:nvPr/>
          </p:nvSpPr>
          <p:spPr bwMode="auto">
            <a:xfrm>
              <a:off x="84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4</a:t>
              </a:r>
              <a:endParaRPr lang="tr-TR"/>
            </a:p>
          </p:txBody>
        </p:sp>
        <p:sp>
          <p:nvSpPr>
            <p:cNvPr id="21557" name="AutoShape 53"/>
            <p:cNvSpPr>
              <a:spLocks/>
            </p:cNvSpPr>
            <p:nvPr/>
          </p:nvSpPr>
          <p:spPr bwMode="auto">
            <a:xfrm>
              <a:off x="94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5</a:t>
              </a:r>
              <a:endParaRPr lang="tr-TR"/>
            </a:p>
          </p:txBody>
        </p:sp>
        <p:sp>
          <p:nvSpPr>
            <p:cNvPr id="21558" name="AutoShape 54"/>
            <p:cNvSpPr>
              <a:spLocks/>
            </p:cNvSpPr>
            <p:nvPr/>
          </p:nvSpPr>
          <p:spPr bwMode="auto">
            <a:xfrm>
              <a:off x="108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6</a:t>
              </a:r>
              <a:endParaRPr lang="tr-TR"/>
            </a:p>
          </p:txBody>
        </p:sp>
        <p:sp>
          <p:nvSpPr>
            <p:cNvPr id="21559" name="AutoShape 55"/>
            <p:cNvSpPr>
              <a:spLocks/>
            </p:cNvSpPr>
            <p:nvPr/>
          </p:nvSpPr>
          <p:spPr bwMode="auto">
            <a:xfrm>
              <a:off x="122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7</a:t>
              </a:r>
              <a:endParaRPr lang="tr-TR"/>
            </a:p>
          </p:txBody>
        </p:sp>
        <p:sp>
          <p:nvSpPr>
            <p:cNvPr id="21560" name="AutoShape 56"/>
            <p:cNvSpPr>
              <a:spLocks/>
            </p:cNvSpPr>
            <p:nvPr/>
          </p:nvSpPr>
          <p:spPr bwMode="auto">
            <a:xfrm>
              <a:off x="135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8</a:t>
              </a:r>
              <a:endParaRPr lang="tr-TR"/>
            </a:p>
          </p:txBody>
        </p:sp>
        <p:sp>
          <p:nvSpPr>
            <p:cNvPr id="21561" name="AutoShape 57"/>
            <p:cNvSpPr>
              <a:spLocks/>
            </p:cNvSpPr>
            <p:nvPr/>
          </p:nvSpPr>
          <p:spPr bwMode="auto">
            <a:xfrm>
              <a:off x="149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9</a:t>
              </a:r>
              <a:endParaRPr lang="tr-TR"/>
            </a:p>
          </p:txBody>
        </p:sp>
        <p:sp>
          <p:nvSpPr>
            <p:cNvPr id="21562" name="AutoShape 58"/>
            <p:cNvSpPr>
              <a:spLocks/>
            </p:cNvSpPr>
            <p:nvPr/>
          </p:nvSpPr>
          <p:spPr bwMode="auto">
            <a:xfrm>
              <a:off x="160" y="179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10</a:t>
              </a:r>
              <a:endParaRPr lang="tr-TR"/>
            </a:p>
          </p:txBody>
        </p:sp>
        <p:sp>
          <p:nvSpPr>
            <p:cNvPr id="21563" name="AutoShape 59"/>
            <p:cNvSpPr>
              <a:spLocks/>
            </p:cNvSpPr>
            <p:nvPr/>
          </p:nvSpPr>
          <p:spPr bwMode="auto">
            <a:xfrm>
              <a:off x="192" y="179"/>
              <a:ext cx="12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12</a:t>
              </a:r>
              <a:endParaRPr lang="tr-TR"/>
            </a:p>
          </p:txBody>
        </p:sp>
        <p:sp>
          <p:nvSpPr>
            <p:cNvPr id="21564" name="AutoShape 60"/>
            <p:cNvSpPr>
              <a:spLocks/>
            </p:cNvSpPr>
            <p:nvPr/>
          </p:nvSpPr>
          <p:spPr bwMode="auto">
            <a:xfrm>
              <a:off x="176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11</a:t>
              </a:r>
              <a:endParaRPr lang="tr-TR"/>
            </a:p>
          </p:txBody>
        </p:sp>
        <p:sp>
          <p:nvSpPr>
            <p:cNvPr id="21565" name="AutoShape 61"/>
            <p:cNvSpPr>
              <a:spLocks/>
            </p:cNvSpPr>
            <p:nvPr/>
          </p:nvSpPr>
          <p:spPr bwMode="auto">
            <a:xfrm>
              <a:off x="27" y="9"/>
              <a:ext cx="11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800" b="1">
                  <a:solidFill>
                    <a:srgbClr val="0000CC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-</a:t>
              </a:r>
              <a:endParaRPr lang="tr-TR"/>
            </a:p>
          </p:txBody>
        </p:sp>
        <p:sp>
          <p:nvSpPr>
            <p:cNvPr id="21566" name="AutoShape 62"/>
            <p:cNvSpPr>
              <a:spLocks/>
            </p:cNvSpPr>
            <p:nvPr/>
          </p:nvSpPr>
          <p:spPr bwMode="auto">
            <a:xfrm>
              <a:off x="236" y="173"/>
              <a:ext cx="11" cy="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800" b="1">
                  <a:solidFill>
                    <a:srgbClr val="0000CC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-</a:t>
              </a:r>
              <a:endParaRPr lang="tr-TR"/>
            </a:p>
          </p:txBody>
        </p:sp>
        <p:sp>
          <p:nvSpPr>
            <p:cNvPr id="21567" name="AutoShape 63"/>
            <p:cNvSpPr>
              <a:spLocks/>
            </p:cNvSpPr>
            <p:nvPr/>
          </p:nvSpPr>
          <p:spPr bwMode="auto">
            <a:xfrm>
              <a:off x="27" y="179"/>
              <a:ext cx="11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/>
                <a:t>0</a:t>
              </a:r>
              <a:endParaRPr lang="tr-TR"/>
            </a:p>
          </p:txBody>
        </p:sp>
        <p:sp>
          <p:nvSpPr>
            <p:cNvPr id="21568" name="Line 64"/>
            <p:cNvSpPr>
              <a:spLocks noChangeShapeType="1"/>
            </p:cNvSpPr>
            <p:nvPr/>
          </p:nvSpPr>
          <p:spPr bwMode="auto">
            <a:xfrm>
              <a:off x="32" y="99"/>
              <a:ext cx="93" cy="80"/>
            </a:xfrm>
            <a:prstGeom prst="line">
              <a:avLst/>
            </a:prstGeom>
            <a:noFill/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tr-TR"/>
            </a:p>
          </p:txBody>
        </p:sp>
        <p:sp>
          <p:nvSpPr>
            <p:cNvPr id="21569" name="AutoShape 65"/>
            <p:cNvSpPr>
              <a:spLocks/>
            </p:cNvSpPr>
            <p:nvPr/>
          </p:nvSpPr>
          <p:spPr bwMode="auto">
            <a:xfrm>
              <a:off x="58" y="91"/>
              <a:ext cx="39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Arial" pitchFamily="34" charset="0"/>
                  <a:cs typeface="Arial" pitchFamily="34" charset="0"/>
                  <a:sym typeface="Arial" pitchFamily="34" charset="0"/>
                </a:rPr>
                <a:t>Increase</a:t>
              </a:r>
              <a:endParaRPr lang="tr-TR"/>
            </a:p>
          </p:txBody>
        </p:sp>
        <p:sp>
          <p:nvSpPr>
            <p:cNvPr id="21570" name="AutoShape 66"/>
            <p:cNvSpPr>
              <a:spLocks/>
            </p:cNvSpPr>
            <p:nvPr/>
          </p:nvSpPr>
          <p:spPr bwMode="auto">
            <a:xfrm>
              <a:off x="53" y="102"/>
              <a:ext cx="47" cy="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900" b="1">
                  <a:latin typeface="Arial" pitchFamily="34" charset="0"/>
                  <a:cs typeface="Arial" pitchFamily="34" charset="0"/>
                  <a:sym typeface="Arial" pitchFamily="34" charset="0"/>
                </a:rPr>
                <a:t>in demand</a:t>
              </a:r>
              <a:endParaRPr lang="tr-TR"/>
            </a:p>
          </p:txBody>
        </p:sp>
        <p:sp>
          <p:nvSpPr>
            <p:cNvPr id="21571" name="AutoShape 67"/>
            <p:cNvSpPr>
              <a:spLocks/>
            </p:cNvSpPr>
            <p:nvPr/>
          </p:nvSpPr>
          <p:spPr bwMode="auto">
            <a:xfrm>
              <a:off x="137" y="50"/>
              <a:ext cx="85" cy="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1572" name="AutoShape 68"/>
            <p:cNvSpPr>
              <a:spLocks/>
            </p:cNvSpPr>
            <p:nvPr/>
          </p:nvSpPr>
          <p:spPr bwMode="auto">
            <a:xfrm>
              <a:off x="192" y="159"/>
              <a:ext cx="13" cy="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5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  <a:endParaRPr lang="tr-TR"/>
            </a:p>
          </p:txBody>
        </p:sp>
        <p:sp>
          <p:nvSpPr>
            <p:cNvPr id="21573" name="AutoShape 69"/>
            <p:cNvSpPr>
              <a:spLocks/>
            </p:cNvSpPr>
            <p:nvPr/>
          </p:nvSpPr>
          <p:spPr bwMode="auto">
            <a:xfrm>
              <a:off x="203" y="167"/>
              <a:ext cx="1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  <a:endParaRPr lang="tr-TR"/>
            </a:p>
          </p:txBody>
        </p:sp>
        <p:sp>
          <p:nvSpPr>
            <p:cNvPr id="21574" name="AutoShape 70"/>
            <p:cNvSpPr>
              <a:spLocks/>
            </p:cNvSpPr>
            <p:nvPr/>
          </p:nvSpPr>
          <p:spPr bwMode="auto">
            <a:xfrm>
              <a:off x="122" y="159"/>
              <a:ext cx="12" cy="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5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  <a:endParaRPr lang="tr-TR"/>
            </a:p>
          </p:txBody>
        </p:sp>
        <p:sp>
          <p:nvSpPr>
            <p:cNvPr id="21575" name="AutoShape 71"/>
            <p:cNvSpPr>
              <a:spLocks/>
            </p:cNvSpPr>
            <p:nvPr/>
          </p:nvSpPr>
          <p:spPr bwMode="auto">
            <a:xfrm>
              <a:off x="132" y="167"/>
              <a:ext cx="11" cy="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000" b="1"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2</a:t>
              </a:r>
              <a:endParaRPr lang="tr-TR"/>
            </a:p>
          </p:txBody>
        </p:sp>
        <p:sp>
          <p:nvSpPr>
            <p:cNvPr id="21576" name="AutoShape 72"/>
            <p:cNvSpPr>
              <a:spLocks/>
            </p:cNvSpPr>
            <p:nvPr/>
          </p:nvSpPr>
          <p:spPr bwMode="auto">
            <a:xfrm rot="10800000">
              <a:off x="65" y="114"/>
              <a:ext cx="56" cy="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82" y="0"/>
                  </a:moveTo>
                  <a:lnTo>
                    <a:pt x="5382" y="5316"/>
                  </a:lnTo>
                  <a:lnTo>
                    <a:pt x="21600" y="5316"/>
                  </a:lnTo>
                  <a:lnTo>
                    <a:pt x="21600" y="16172"/>
                  </a:lnTo>
                  <a:lnTo>
                    <a:pt x="5382" y="16172"/>
                  </a:lnTo>
                  <a:lnTo>
                    <a:pt x="5382" y="21600"/>
                  </a:lnTo>
                  <a:lnTo>
                    <a:pt x="0" y="10855"/>
                  </a:lnTo>
                  <a:lnTo>
                    <a:pt x="5382" y="0"/>
                  </a:lnTo>
                  <a:close/>
                </a:path>
              </a:pathLst>
            </a:custGeom>
            <a:solidFill>
              <a:srgbClr val="D34817"/>
            </a:solidFill>
            <a:ln w="31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endParaRPr lang="tr-TR" sz="2400">
                <a:latin typeface="Times New Roman" pitchFamily="18" charset="0"/>
                <a:cs typeface="Times New Roman" pitchFamily="18" charset="0"/>
                <a:sym typeface="Times New Roman" pitchFamily="18" charset="0"/>
              </a:endParaRPr>
            </a:p>
          </p:txBody>
        </p:sp>
        <p:sp>
          <p:nvSpPr>
            <p:cNvPr id="21577" name="AutoShape 73"/>
            <p:cNvSpPr>
              <a:spLocks/>
            </p:cNvSpPr>
            <p:nvPr/>
          </p:nvSpPr>
          <p:spPr bwMode="auto">
            <a:xfrm>
              <a:off x="83" y="0"/>
              <a:ext cx="120" cy="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14400"/>
              <a:r>
                <a:rPr lang="tr-TR" sz="1400">
                  <a:latin typeface="Arial" pitchFamily="34" charset="0"/>
                  <a:cs typeface="Arial" pitchFamily="34" charset="0"/>
                  <a:sym typeface="Arial" pitchFamily="34" charset="0"/>
                </a:rPr>
                <a:t>DVD player market</a:t>
              </a:r>
              <a:endParaRPr lang="tr-TR"/>
            </a:p>
          </p:txBody>
        </p:sp>
      </p:grpSp>
      <p:sp>
        <p:nvSpPr>
          <p:cNvPr id="21578" name="Line 74"/>
          <p:cNvSpPr>
            <a:spLocks noChangeShapeType="1"/>
          </p:cNvSpPr>
          <p:nvPr/>
        </p:nvSpPr>
        <p:spPr bwMode="auto">
          <a:xfrm>
            <a:off x="2438400" y="4800600"/>
            <a:ext cx="762000" cy="609600"/>
          </a:xfrm>
          <a:prstGeom prst="line">
            <a:avLst/>
          </a:prstGeom>
          <a:noFill/>
          <a:ln w="9525" cap="flat" cmpd="sng">
            <a:solidFill>
              <a:srgbClr val="D34412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1579" name="Line 75"/>
          <p:cNvSpPr>
            <a:spLocks noChangeShapeType="1"/>
          </p:cNvSpPr>
          <p:nvPr/>
        </p:nvSpPr>
        <p:spPr bwMode="auto">
          <a:xfrm>
            <a:off x="1676400" y="4876800"/>
            <a:ext cx="533400" cy="1588"/>
          </a:xfrm>
          <a:prstGeom prst="line">
            <a:avLst/>
          </a:prstGeom>
          <a:noFill/>
          <a:ln w="9525" cap="flat" cmpd="sng">
            <a:solidFill>
              <a:srgbClr val="D3441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1580" name="Line 76"/>
          <p:cNvSpPr>
            <a:spLocks noChangeShapeType="1"/>
          </p:cNvSpPr>
          <p:nvPr/>
        </p:nvSpPr>
        <p:spPr bwMode="auto">
          <a:xfrm flipH="1">
            <a:off x="2208213" y="4876800"/>
            <a:ext cx="1587" cy="1066800"/>
          </a:xfrm>
          <a:prstGeom prst="line">
            <a:avLst/>
          </a:prstGeom>
          <a:noFill/>
          <a:ln w="9525" cap="flat" cmpd="sng">
            <a:solidFill>
              <a:srgbClr val="D3441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1581" name="Line 77"/>
          <p:cNvSpPr>
            <a:spLocks noChangeShapeType="1"/>
          </p:cNvSpPr>
          <p:nvPr/>
        </p:nvSpPr>
        <p:spPr bwMode="auto">
          <a:xfrm>
            <a:off x="1676400" y="5638800"/>
            <a:ext cx="1524000" cy="1588"/>
          </a:xfrm>
          <a:prstGeom prst="line">
            <a:avLst/>
          </a:prstGeom>
          <a:noFill/>
          <a:ln w="9525" cap="flat" cmpd="sng">
            <a:solidFill>
              <a:srgbClr val="D3441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1582" name="Line 78"/>
          <p:cNvSpPr>
            <a:spLocks noChangeShapeType="1"/>
          </p:cNvSpPr>
          <p:nvPr/>
        </p:nvSpPr>
        <p:spPr bwMode="auto">
          <a:xfrm flipH="1">
            <a:off x="3198813" y="5637213"/>
            <a:ext cx="1587" cy="306387"/>
          </a:xfrm>
          <a:prstGeom prst="line">
            <a:avLst/>
          </a:prstGeom>
          <a:noFill/>
          <a:ln w="9525" cap="flat" cmpd="sng">
            <a:solidFill>
              <a:srgbClr val="D3441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21583" name="AutoShape 79"/>
          <p:cNvSpPr>
            <a:spLocks/>
          </p:cNvSpPr>
          <p:nvPr/>
        </p:nvSpPr>
        <p:spPr bwMode="auto">
          <a:xfrm>
            <a:off x="2209800" y="4648200"/>
            <a:ext cx="169863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914400"/>
            <a:r>
              <a:rPr lang="tr-TR" sz="1400">
                <a:solidFill>
                  <a:srgbClr val="494076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A </a:t>
            </a:r>
            <a:endParaRPr lang="tr-TR"/>
          </a:p>
        </p:txBody>
      </p:sp>
      <p:sp>
        <p:nvSpPr>
          <p:cNvPr id="21584" name="AutoShape 80"/>
          <p:cNvSpPr>
            <a:spLocks/>
          </p:cNvSpPr>
          <p:nvPr/>
        </p:nvSpPr>
        <p:spPr bwMode="auto">
          <a:xfrm>
            <a:off x="3276600" y="5410200"/>
            <a:ext cx="179388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914400"/>
            <a:r>
              <a:rPr lang="tr-TR" sz="1400">
                <a:solidFill>
                  <a:srgbClr val="494076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B </a:t>
            </a:r>
            <a:endParaRPr lang="tr-TR"/>
          </a:p>
        </p:txBody>
      </p:sp>
      <p:sp>
        <p:nvSpPr>
          <p:cNvPr id="21585" name="AutoShape 81"/>
          <p:cNvSpPr>
            <a:spLocks/>
          </p:cNvSpPr>
          <p:nvPr/>
        </p:nvSpPr>
        <p:spPr bwMode="auto">
          <a:xfrm>
            <a:off x="5029200" y="3886200"/>
            <a:ext cx="387350" cy="177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914400"/>
            <a:r>
              <a:rPr lang="tr-TR" b="1" dirty="0" smtClean="0">
                <a:latin typeface="Arial" pitchFamily="34" charset="0"/>
                <a:cs typeface="Arial" pitchFamily="34" charset="0"/>
                <a:sym typeface="Arial" pitchFamily="34" charset="0"/>
              </a:rPr>
              <a:t>P</a:t>
            </a:r>
            <a:endParaRPr lang="tr-TR" dirty="0"/>
          </a:p>
        </p:txBody>
      </p:sp>
      <p:sp>
        <p:nvSpPr>
          <p:cNvPr id="21586" name="AutoShape 82"/>
          <p:cNvSpPr>
            <a:spLocks/>
          </p:cNvSpPr>
          <p:nvPr/>
        </p:nvSpPr>
        <p:spPr bwMode="auto">
          <a:xfrm>
            <a:off x="8077200" y="5943600"/>
            <a:ext cx="855663" cy="35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914400"/>
            <a:r>
              <a:rPr lang="tr-TR" b="1" dirty="0" smtClean="0">
                <a:latin typeface="Arial" pitchFamily="34" charset="0"/>
                <a:cs typeface="Arial" pitchFamily="34" charset="0"/>
                <a:sym typeface="Arial" pitchFamily="34" charset="0"/>
              </a:rPr>
              <a:t>Q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4389394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671</TotalTime>
  <Words>2228</Words>
  <Application>Microsoft Office PowerPoint</Application>
  <PresentationFormat>On-screen Show (4:3)</PresentationFormat>
  <Paragraphs>413</Paragraphs>
  <Slides>35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Equity</vt:lpstr>
      <vt:lpstr>Custom Design</vt:lpstr>
      <vt:lpstr>Econ 100 Principles of Economics</vt:lpstr>
      <vt:lpstr>TODAY</vt:lpstr>
      <vt:lpstr>PowerPoint Presentation</vt:lpstr>
      <vt:lpstr>Demand</vt:lpstr>
      <vt:lpstr>Demand</vt:lpstr>
      <vt:lpstr>Demand</vt:lpstr>
      <vt:lpstr>Shifts in the Demand Curve</vt:lpstr>
      <vt:lpstr>Shifts in the Demand Curve</vt:lpstr>
      <vt:lpstr>Shifts in the Demand Curve</vt:lpstr>
      <vt:lpstr>Question #1:  What is the effect of these events on the demand for small cars? </vt:lpstr>
      <vt:lpstr>A very typical exercise on demand</vt:lpstr>
      <vt:lpstr>Typical answer</vt:lpstr>
      <vt:lpstr>Demand for running shoes</vt:lpstr>
      <vt:lpstr>Summary</vt:lpstr>
      <vt:lpstr>Summary</vt:lpstr>
      <vt:lpstr>Question #2:  Which of the following is least likely to increase the demand for coffee on campus? </vt:lpstr>
      <vt:lpstr>Question #3: Please complete the table so that      1. good X is a normal good for Zeynep,  and       2. Zeynep’s demand satisfies the “law of demand,” Please explain your reasoning.</vt:lpstr>
      <vt:lpstr>PowerPoint Presentation</vt:lpstr>
      <vt:lpstr>Introduction</vt:lpstr>
      <vt:lpstr>What determines the quantity supplied?</vt:lpstr>
      <vt:lpstr>What determines the quantity supplied?</vt:lpstr>
      <vt:lpstr>PowerPoint Presentation</vt:lpstr>
      <vt:lpstr>Supply</vt:lpstr>
      <vt:lpstr>Supply Schedule Dondurmacı Veli</vt:lpstr>
      <vt:lpstr>Dondurmacı Veli Usta’s Supply Schedule and Supply Curve</vt:lpstr>
      <vt:lpstr>Supply</vt:lpstr>
      <vt:lpstr>Defending the law of supply</vt:lpstr>
      <vt:lpstr>The Law of Supply</vt:lpstr>
      <vt:lpstr>Change in Quantity Supplied</vt:lpstr>
      <vt:lpstr>Shifts in a Supply Curve versus Movements along a Supply Curve</vt:lpstr>
      <vt:lpstr>Sources of Shifts in Supply Curves</vt:lpstr>
      <vt:lpstr>Sources of Shifts in Supply Curves</vt:lpstr>
      <vt:lpstr>Example: Finding the supply curve</vt:lpstr>
      <vt:lpstr>Question #4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musman</dc:creator>
  <cp:lastModifiedBy>selin öztürk</cp:lastModifiedBy>
  <cp:revision>94</cp:revision>
  <dcterms:created xsi:type="dcterms:W3CDTF">2013-03-03T17:44:55Z</dcterms:created>
  <dcterms:modified xsi:type="dcterms:W3CDTF">2023-03-26T08:03:03Z</dcterms:modified>
</cp:coreProperties>
</file>